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8" r:id="rId5"/>
    <p:sldId id="309" r:id="rId6"/>
    <p:sldId id="308" r:id="rId7"/>
    <p:sldId id="312" r:id="rId8"/>
    <p:sldId id="313" r:id="rId9"/>
    <p:sldId id="310" r:id="rId10"/>
    <p:sldId id="311" r:id="rId11"/>
    <p:sldId id="277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4FA2"/>
    <a:srgbClr val="00336C"/>
    <a:srgbClr val="002E60"/>
    <a:srgbClr val="003A7A"/>
    <a:srgbClr val="00448E"/>
    <a:srgbClr val="004796"/>
    <a:srgbClr val="097EFF"/>
    <a:srgbClr val="0071EE"/>
    <a:srgbClr val="005D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081" autoAdjust="0"/>
  </p:normalViewPr>
  <p:slideViewPr>
    <p:cSldViewPr snapToGrid="0">
      <p:cViewPr varScale="1">
        <p:scale>
          <a:sx n="98" d="100"/>
          <a:sy n="98" d="100"/>
        </p:scale>
        <p:origin x="1416" y="58"/>
      </p:cViewPr>
      <p:guideLst/>
    </p:cSldViewPr>
  </p:slideViewPr>
  <p:outlineViewPr>
    <p:cViewPr>
      <p:scale>
        <a:sx n="33" d="100"/>
        <a:sy n="33" d="100"/>
      </p:scale>
      <p:origin x="0" y="-312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1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B0DDAB-C5E7-4724-ACF8-EF8E25F7956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383177-371E-4D85-91AA-28FB7EB20B03}">
      <dgm:prSet custT="1"/>
      <dgm:spPr>
        <a:solidFill>
          <a:srgbClr val="004FA2"/>
        </a:solidFill>
      </dgm:spPr>
      <dgm:t>
        <a:bodyPr/>
        <a:lstStyle/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Specialized therapeutic foster care services</a:t>
          </a:r>
        </a:p>
      </dgm:t>
    </dgm:pt>
    <dgm:pt modelId="{E1D41A40-F6F8-4429-A36B-BD9E733210A2}" type="sibTrans" cxnId="{66D58F60-01F0-4C53-8E23-73DF25682AA3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CCBC38-F25A-4588-994D-EF2F422A4555}" type="parTrans" cxnId="{66D58F60-01F0-4C53-8E23-73DF25682AA3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B6E86C-D8BC-4947-93CB-2F0C1DE2495B}">
      <dgm:prSet custT="1"/>
      <dgm:spPr>
        <a:solidFill>
          <a:srgbClr val="004FA2"/>
        </a:solidFill>
      </dgm:spPr>
      <dgm:t>
        <a:bodyPr/>
        <a:lstStyle/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Statewide Inpatient Psychiatric Program services</a:t>
          </a:r>
        </a:p>
      </dgm:t>
    </dgm:pt>
    <dgm:pt modelId="{FCCD5536-7526-41AB-BAA5-07B6C43E65A6}" type="sibTrans" cxnId="{42CC8D85-AB9B-4A7C-A2F8-9DD8975BADF3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BA0237-85DF-40C0-A79B-B0DBE33CC645}" type="parTrans" cxnId="{42CC8D85-AB9B-4A7C-A2F8-9DD8975BADF3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BE43B4-D8DC-4ABA-9188-0524C54AB165}">
      <dgm:prSet custT="1"/>
      <dgm:spPr>
        <a:solidFill>
          <a:srgbClr val="004FA2"/>
        </a:solidFill>
      </dgm:spPr>
      <dgm:t>
        <a:bodyPr/>
        <a:lstStyle/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Therapeutic behavioral on-site services</a:t>
          </a:r>
        </a:p>
      </dgm:t>
    </dgm:pt>
    <dgm:pt modelId="{1CF51B96-F209-44A9-AD24-8ECC51955940}" type="sibTrans" cxnId="{7DE280A8-1150-494A-B75A-B86FCD5B29C1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1045FE-2E8C-40F3-9BD3-4C836776176B}" type="parTrans" cxnId="{7DE280A8-1150-494A-B75A-B86FCD5B29C1}">
      <dgm:prSet/>
      <dgm:spPr/>
      <dgm:t>
        <a:bodyPr/>
        <a:lstStyle/>
        <a:p>
          <a:endParaRPr lang="en-U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0DC9B5-249D-4FE2-8022-D38D1E32D198}" type="pres">
      <dgm:prSet presAssocID="{11B0DDAB-C5E7-4724-ACF8-EF8E25F7956E}" presName="Name0" presStyleCnt="0">
        <dgm:presLayoutVars>
          <dgm:chMax val="7"/>
          <dgm:chPref val="7"/>
          <dgm:dir/>
        </dgm:presLayoutVars>
      </dgm:prSet>
      <dgm:spPr/>
    </dgm:pt>
    <dgm:pt modelId="{C8049141-F227-4985-9182-A04A127507A8}" type="pres">
      <dgm:prSet presAssocID="{11B0DDAB-C5E7-4724-ACF8-EF8E25F7956E}" presName="Name1" presStyleCnt="0"/>
      <dgm:spPr/>
    </dgm:pt>
    <dgm:pt modelId="{A63CA6F6-4BB6-4158-BA13-B6D5230FADDB}" type="pres">
      <dgm:prSet presAssocID="{11B0DDAB-C5E7-4724-ACF8-EF8E25F7956E}" presName="cycle" presStyleCnt="0"/>
      <dgm:spPr/>
    </dgm:pt>
    <dgm:pt modelId="{25D3F729-E89B-408A-93CC-01E303D5D0AC}" type="pres">
      <dgm:prSet presAssocID="{11B0DDAB-C5E7-4724-ACF8-EF8E25F7956E}" presName="srcNode" presStyleLbl="node1" presStyleIdx="0" presStyleCnt="3"/>
      <dgm:spPr/>
    </dgm:pt>
    <dgm:pt modelId="{AA41875D-B147-4334-B4B7-A3D714741B52}" type="pres">
      <dgm:prSet presAssocID="{11B0DDAB-C5E7-4724-ACF8-EF8E25F7956E}" presName="conn" presStyleLbl="parChTrans1D2" presStyleIdx="0" presStyleCnt="1"/>
      <dgm:spPr/>
    </dgm:pt>
    <dgm:pt modelId="{A23C3162-BF01-4FA0-BB9A-5FEB6EB5EC84}" type="pres">
      <dgm:prSet presAssocID="{11B0DDAB-C5E7-4724-ACF8-EF8E25F7956E}" presName="extraNode" presStyleLbl="node1" presStyleIdx="0" presStyleCnt="3"/>
      <dgm:spPr/>
    </dgm:pt>
    <dgm:pt modelId="{38245A94-D78D-4429-9FDF-A5662042EE0C}" type="pres">
      <dgm:prSet presAssocID="{11B0DDAB-C5E7-4724-ACF8-EF8E25F7956E}" presName="dstNode" presStyleLbl="node1" presStyleIdx="0" presStyleCnt="3"/>
      <dgm:spPr/>
    </dgm:pt>
    <dgm:pt modelId="{EF0935A3-FB90-4040-AE35-EAE14AA16B68}" type="pres">
      <dgm:prSet presAssocID="{3B383177-371E-4D85-91AA-28FB7EB20B03}" presName="text_1" presStyleLbl="node1" presStyleIdx="0" presStyleCnt="3">
        <dgm:presLayoutVars>
          <dgm:bulletEnabled val="1"/>
        </dgm:presLayoutVars>
      </dgm:prSet>
      <dgm:spPr/>
    </dgm:pt>
    <dgm:pt modelId="{34851B7E-1209-48E2-BBDF-EFB7EBC8A272}" type="pres">
      <dgm:prSet presAssocID="{3B383177-371E-4D85-91AA-28FB7EB20B03}" presName="accent_1" presStyleCnt="0"/>
      <dgm:spPr/>
    </dgm:pt>
    <dgm:pt modelId="{A57CBC4F-4151-494F-9CC9-F1882B55173A}" type="pres">
      <dgm:prSet presAssocID="{3B383177-371E-4D85-91AA-28FB7EB20B03}" presName="accentRepeatNode" presStyleLbl="solidFgAcc1" presStyleIdx="0" presStyleCnt="3"/>
      <dgm:spPr/>
    </dgm:pt>
    <dgm:pt modelId="{50091ABA-CFE1-4D14-A99A-BE7F06E8139E}" type="pres">
      <dgm:prSet presAssocID="{00B6E86C-D8BC-4947-93CB-2F0C1DE2495B}" presName="text_2" presStyleLbl="node1" presStyleIdx="1" presStyleCnt="3">
        <dgm:presLayoutVars>
          <dgm:bulletEnabled val="1"/>
        </dgm:presLayoutVars>
      </dgm:prSet>
      <dgm:spPr/>
    </dgm:pt>
    <dgm:pt modelId="{671FE1A5-1C6D-488A-AE2F-A27FC4A95148}" type="pres">
      <dgm:prSet presAssocID="{00B6E86C-D8BC-4947-93CB-2F0C1DE2495B}" presName="accent_2" presStyleCnt="0"/>
      <dgm:spPr/>
    </dgm:pt>
    <dgm:pt modelId="{47F176DD-36BE-4158-8592-07BAD2936DE3}" type="pres">
      <dgm:prSet presAssocID="{00B6E86C-D8BC-4947-93CB-2F0C1DE2495B}" presName="accentRepeatNode" presStyleLbl="solidFgAcc1" presStyleIdx="1" presStyleCnt="3"/>
      <dgm:spPr/>
    </dgm:pt>
    <dgm:pt modelId="{731F42BB-13A3-4583-96BD-4A169EA87800}" type="pres">
      <dgm:prSet presAssocID="{AEBE43B4-D8DC-4ABA-9188-0524C54AB165}" presName="text_3" presStyleLbl="node1" presStyleIdx="2" presStyleCnt="3">
        <dgm:presLayoutVars>
          <dgm:bulletEnabled val="1"/>
        </dgm:presLayoutVars>
      </dgm:prSet>
      <dgm:spPr/>
    </dgm:pt>
    <dgm:pt modelId="{1A9CA54C-CD09-4795-9FFF-88B5B2E7463D}" type="pres">
      <dgm:prSet presAssocID="{AEBE43B4-D8DC-4ABA-9188-0524C54AB165}" presName="accent_3" presStyleCnt="0"/>
      <dgm:spPr/>
    </dgm:pt>
    <dgm:pt modelId="{8864E4ED-574B-44BA-8106-03AA548560BB}" type="pres">
      <dgm:prSet presAssocID="{AEBE43B4-D8DC-4ABA-9188-0524C54AB165}" presName="accentRepeatNode" presStyleLbl="solidFgAcc1" presStyleIdx="2" presStyleCnt="3"/>
      <dgm:spPr/>
    </dgm:pt>
  </dgm:ptLst>
  <dgm:cxnLst>
    <dgm:cxn modelId="{4B484E2E-4E48-4B6E-A8C1-1AC1624096C7}" type="presOf" srcId="{3B383177-371E-4D85-91AA-28FB7EB20B03}" destId="{EF0935A3-FB90-4040-AE35-EAE14AA16B68}" srcOrd="0" destOrd="0" presId="urn:microsoft.com/office/officeart/2008/layout/VerticalCurvedList"/>
    <dgm:cxn modelId="{2ECD4B34-74E5-488C-86FD-F4D35F0A6F13}" type="presOf" srcId="{11B0DDAB-C5E7-4724-ACF8-EF8E25F7956E}" destId="{6A0DC9B5-249D-4FE2-8022-D38D1E32D198}" srcOrd="0" destOrd="0" presId="urn:microsoft.com/office/officeart/2008/layout/VerticalCurvedList"/>
    <dgm:cxn modelId="{66D58F60-01F0-4C53-8E23-73DF25682AA3}" srcId="{11B0DDAB-C5E7-4724-ACF8-EF8E25F7956E}" destId="{3B383177-371E-4D85-91AA-28FB7EB20B03}" srcOrd="0" destOrd="0" parTransId="{88CCBC38-F25A-4588-994D-EF2F422A4555}" sibTransId="{E1D41A40-F6F8-4429-A36B-BD9E733210A2}"/>
    <dgm:cxn modelId="{D64D7053-5546-4249-ADE4-E5110C121176}" type="presOf" srcId="{E1D41A40-F6F8-4429-A36B-BD9E733210A2}" destId="{AA41875D-B147-4334-B4B7-A3D714741B52}" srcOrd="0" destOrd="0" presId="urn:microsoft.com/office/officeart/2008/layout/VerticalCurvedList"/>
    <dgm:cxn modelId="{42CC8D85-AB9B-4A7C-A2F8-9DD8975BADF3}" srcId="{11B0DDAB-C5E7-4724-ACF8-EF8E25F7956E}" destId="{00B6E86C-D8BC-4947-93CB-2F0C1DE2495B}" srcOrd="1" destOrd="0" parTransId="{A7BA0237-85DF-40C0-A79B-B0DBE33CC645}" sibTransId="{FCCD5536-7526-41AB-BAA5-07B6C43E65A6}"/>
    <dgm:cxn modelId="{067F288E-9A69-4736-A590-D53350D33DE3}" type="presOf" srcId="{00B6E86C-D8BC-4947-93CB-2F0C1DE2495B}" destId="{50091ABA-CFE1-4D14-A99A-BE7F06E8139E}" srcOrd="0" destOrd="0" presId="urn:microsoft.com/office/officeart/2008/layout/VerticalCurvedList"/>
    <dgm:cxn modelId="{7DE280A8-1150-494A-B75A-B86FCD5B29C1}" srcId="{11B0DDAB-C5E7-4724-ACF8-EF8E25F7956E}" destId="{AEBE43B4-D8DC-4ABA-9188-0524C54AB165}" srcOrd="2" destOrd="0" parTransId="{7E1045FE-2E8C-40F3-9BD3-4C836776176B}" sibTransId="{1CF51B96-F209-44A9-AD24-8ECC51955940}"/>
    <dgm:cxn modelId="{E0B784D3-3674-405F-8949-5624C2E33691}" type="presOf" srcId="{AEBE43B4-D8DC-4ABA-9188-0524C54AB165}" destId="{731F42BB-13A3-4583-96BD-4A169EA87800}" srcOrd="0" destOrd="0" presId="urn:microsoft.com/office/officeart/2008/layout/VerticalCurvedList"/>
    <dgm:cxn modelId="{78066812-54A6-4C61-9330-8064C9A64DD5}" type="presParOf" srcId="{6A0DC9B5-249D-4FE2-8022-D38D1E32D198}" destId="{C8049141-F227-4985-9182-A04A127507A8}" srcOrd="0" destOrd="0" presId="urn:microsoft.com/office/officeart/2008/layout/VerticalCurvedList"/>
    <dgm:cxn modelId="{CFF508D7-02A0-424B-9FBF-16AB4D68BF0A}" type="presParOf" srcId="{C8049141-F227-4985-9182-A04A127507A8}" destId="{A63CA6F6-4BB6-4158-BA13-B6D5230FADDB}" srcOrd="0" destOrd="0" presId="urn:microsoft.com/office/officeart/2008/layout/VerticalCurvedList"/>
    <dgm:cxn modelId="{86180C96-78B7-4866-A79F-9E9D98F410E1}" type="presParOf" srcId="{A63CA6F6-4BB6-4158-BA13-B6D5230FADDB}" destId="{25D3F729-E89B-408A-93CC-01E303D5D0AC}" srcOrd="0" destOrd="0" presId="urn:microsoft.com/office/officeart/2008/layout/VerticalCurvedList"/>
    <dgm:cxn modelId="{131E47DD-18D4-4D7E-A194-CA2380D35A6E}" type="presParOf" srcId="{A63CA6F6-4BB6-4158-BA13-B6D5230FADDB}" destId="{AA41875D-B147-4334-B4B7-A3D714741B52}" srcOrd="1" destOrd="0" presId="urn:microsoft.com/office/officeart/2008/layout/VerticalCurvedList"/>
    <dgm:cxn modelId="{E19EAE3F-F283-4253-8C9B-03A420D48CB2}" type="presParOf" srcId="{A63CA6F6-4BB6-4158-BA13-B6D5230FADDB}" destId="{A23C3162-BF01-4FA0-BB9A-5FEB6EB5EC84}" srcOrd="2" destOrd="0" presId="urn:microsoft.com/office/officeart/2008/layout/VerticalCurvedList"/>
    <dgm:cxn modelId="{3B1501DD-533A-42FF-920B-362DD2368445}" type="presParOf" srcId="{A63CA6F6-4BB6-4158-BA13-B6D5230FADDB}" destId="{38245A94-D78D-4429-9FDF-A5662042EE0C}" srcOrd="3" destOrd="0" presId="urn:microsoft.com/office/officeart/2008/layout/VerticalCurvedList"/>
    <dgm:cxn modelId="{1651F627-6718-496A-9CD5-814A65BA21D5}" type="presParOf" srcId="{C8049141-F227-4985-9182-A04A127507A8}" destId="{EF0935A3-FB90-4040-AE35-EAE14AA16B68}" srcOrd="1" destOrd="0" presId="urn:microsoft.com/office/officeart/2008/layout/VerticalCurvedList"/>
    <dgm:cxn modelId="{7F9CB7ED-21A6-4EB1-8205-FF4976CE91AD}" type="presParOf" srcId="{C8049141-F227-4985-9182-A04A127507A8}" destId="{34851B7E-1209-48E2-BBDF-EFB7EBC8A272}" srcOrd="2" destOrd="0" presId="urn:microsoft.com/office/officeart/2008/layout/VerticalCurvedList"/>
    <dgm:cxn modelId="{C6804B9A-6790-498D-BC5A-5D104572B6BC}" type="presParOf" srcId="{34851B7E-1209-48E2-BBDF-EFB7EBC8A272}" destId="{A57CBC4F-4151-494F-9CC9-F1882B55173A}" srcOrd="0" destOrd="0" presId="urn:microsoft.com/office/officeart/2008/layout/VerticalCurvedList"/>
    <dgm:cxn modelId="{BA230BED-E8DE-4322-B54E-777446A6097D}" type="presParOf" srcId="{C8049141-F227-4985-9182-A04A127507A8}" destId="{50091ABA-CFE1-4D14-A99A-BE7F06E8139E}" srcOrd="3" destOrd="0" presId="urn:microsoft.com/office/officeart/2008/layout/VerticalCurvedList"/>
    <dgm:cxn modelId="{2D30DB34-1BA6-41D9-A4CC-9BFB2E3B08E3}" type="presParOf" srcId="{C8049141-F227-4985-9182-A04A127507A8}" destId="{671FE1A5-1C6D-488A-AE2F-A27FC4A95148}" srcOrd="4" destOrd="0" presId="urn:microsoft.com/office/officeart/2008/layout/VerticalCurvedList"/>
    <dgm:cxn modelId="{258DDEC8-F6D6-42B4-9130-5B35F0970441}" type="presParOf" srcId="{671FE1A5-1C6D-488A-AE2F-A27FC4A95148}" destId="{47F176DD-36BE-4158-8592-07BAD2936DE3}" srcOrd="0" destOrd="0" presId="urn:microsoft.com/office/officeart/2008/layout/VerticalCurvedList"/>
    <dgm:cxn modelId="{DA673819-EA27-49CA-8C3E-3AC8C89C5A77}" type="presParOf" srcId="{C8049141-F227-4985-9182-A04A127507A8}" destId="{731F42BB-13A3-4583-96BD-4A169EA87800}" srcOrd="5" destOrd="0" presId="urn:microsoft.com/office/officeart/2008/layout/VerticalCurvedList"/>
    <dgm:cxn modelId="{84AEBBB5-D9CA-4E6A-928E-245015DD9FE6}" type="presParOf" srcId="{C8049141-F227-4985-9182-A04A127507A8}" destId="{1A9CA54C-CD09-4795-9FFF-88B5B2E7463D}" srcOrd="6" destOrd="0" presId="urn:microsoft.com/office/officeart/2008/layout/VerticalCurvedList"/>
    <dgm:cxn modelId="{97205174-21AB-4210-9E5F-D92DA861461E}" type="presParOf" srcId="{1A9CA54C-CD09-4795-9FFF-88B5B2E7463D}" destId="{8864E4ED-574B-44BA-8106-03AA548560B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1875D-B147-4334-B4B7-A3D714741B52}">
      <dsp:nvSpPr>
        <dsp:cNvPr id="0" name=""/>
        <dsp:cNvSpPr/>
      </dsp:nvSpPr>
      <dsp:spPr>
        <a:xfrm>
          <a:off x="-2923664" y="-450421"/>
          <a:ext cx="3488179" cy="3488179"/>
        </a:xfrm>
        <a:prstGeom prst="blockArc">
          <a:avLst>
            <a:gd name="adj1" fmla="val 18900000"/>
            <a:gd name="adj2" fmla="val 2700000"/>
            <a:gd name="adj3" fmla="val 61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0935A3-FB90-4040-AE35-EAE14AA16B68}">
      <dsp:nvSpPr>
        <dsp:cNvPr id="0" name=""/>
        <dsp:cNvSpPr/>
      </dsp:nvSpPr>
      <dsp:spPr>
        <a:xfrm>
          <a:off x="362963" y="258733"/>
          <a:ext cx="5801041" cy="517467"/>
        </a:xfrm>
        <a:prstGeom prst="rect">
          <a:avLst/>
        </a:prstGeom>
        <a:solidFill>
          <a:srgbClr val="004FA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74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Specialized therapeutic foster care services</a:t>
          </a:r>
        </a:p>
      </dsp:txBody>
      <dsp:txXfrm>
        <a:off x="362963" y="258733"/>
        <a:ext cx="5801041" cy="517467"/>
      </dsp:txXfrm>
    </dsp:sp>
    <dsp:sp modelId="{A57CBC4F-4151-494F-9CC9-F1882B55173A}">
      <dsp:nvSpPr>
        <dsp:cNvPr id="0" name=""/>
        <dsp:cNvSpPr/>
      </dsp:nvSpPr>
      <dsp:spPr>
        <a:xfrm>
          <a:off x="39546" y="194050"/>
          <a:ext cx="646834" cy="646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091ABA-CFE1-4D14-A99A-BE7F06E8139E}">
      <dsp:nvSpPr>
        <dsp:cNvPr id="0" name=""/>
        <dsp:cNvSpPr/>
      </dsp:nvSpPr>
      <dsp:spPr>
        <a:xfrm>
          <a:off x="551062" y="1034934"/>
          <a:ext cx="5612942" cy="517467"/>
        </a:xfrm>
        <a:prstGeom prst="rect">
          <a:avLst/>
        </a:prstGeom>
        <a:solidFill>
          <a:srgbClr val="004FA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74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Statewide Inpatient Psychiatric Program services</a:t>
          </a:r>
        </a:p>
      </dsp:txBody>
      <dsp:txXfrm>
        <a:off x="551062" y="1034934"/>
        <a:ext cx="5612942" cy="517467"/>
      </dsp:txXfrm>
    </dsp:sp>
    <dsp:sp modelId="{47F176DD-36BE-4158-8592-07BAD2936DE3}">
      <dsp:nvSpPr>
        <dsp:cNvPr id="0" name=""/>
        <dsp:cNvSpPr/>
      </dsp:nvSpPr>
      <dsp:spPr>
        <a:xfrm>
          <a:off x="227645" y="970251"/>
          <a:ext cx="646834" cy="646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1F42BB-13A3-4583-96BD-4A169EA87800}">
      <dsp:nvSpPr>
        <dsp:cNvPr id="0" name=""/>
        <dsp:cNvSpPr/>
      </dsp:nvSpPr>
      <dsp:spPr>
        <a:xfrm>
          <a:off x="362963" y="1811135"/>
          <a:ext cx="5801041" cy="517467"/>
        </a:xfrm>
        <a:prstGeom prst="rect">
          <a:avLst/>
        </a:prstGeom>
        <a:solidFill>
          <a:srgbClr val="004FA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0740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Therapeutic behavioral on-site services</a:t>
          </a:r>
        </a:p>
      </dsp:txBody>
      <dsp:txXfrm>
        <a:off x="362963" y="1811135"/>
        <a:ext cx="5801041" cy="517467"/>
      </dsp:txXfrm>
    </dsp:sp>
    <dsp:sp modelId="{8864E4ED-574B-44BA-8106-03AA548560BB}">
      <dsp:nvSpPr>
        <dsp:cNvPr id="0" name=""/>
        <dsp:cNvSpPr/>
      </dsp:nvSpPr>
      <dsp:spPr>
        <a:xfrm>
          <a:off x="39546" y="1746451"/>
          <a:ext cx="646834" cy="6468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1FF9E-197E-4202-86BC-49B45012479D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11BCC-033A-4240-86B6-277E833013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95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211BCC-033A-4240-86B6-277E8330132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936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211BCC-033A-4240-86B6-277E8330132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39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211BCC-033A-4240-86B6-277E8330132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474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211BCC-033A-4240-86B6-277E833013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4660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211BCC-033A-4240-86B6-277E833013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0843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211BCC-033A-4240-86B6-277E8330132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808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211BCC-033A-4240-86B6-277E8330132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660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211BCC-033A-4240-86B6-277E8330132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450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6D7B-F97C-4A2A-A0CB-2787ECCF8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19C79D-914A-4946-AFFE-41AD1128C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E3A83-968E-491E-9594-A433F4E0D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48495-53D2-42EC-AE89-E56F99669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F63D5-B0A0-42D9-8CD4-66B654E1A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81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142DC-B410-4561-9293-0D34DF80A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DC1737-DCBB-42BC-89EF-0510759A8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890FE-EC6A-4755-9DF1-76664BBAC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B8CAA-18BE-4B6D-A363-9D748CC9B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DA584-E6E6-4CE5-9E38-7DD13805D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59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358DE3-8430-4B0D-8DD3-CCC2950892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5C37D-DA3D-444A-8113-1167E332A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BB4FB-DA03-44EB-BBDA-7DAC2376E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B8320-C631-4827-A152-1B01DF8F0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FA7A5-8EC6-4A9A-89A9-29CD471FC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39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3185F-30EF-4DD0-9AF9-EF7ACC41A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48430-ABD8-4EA8-83AE-1CD1F9B3D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D8B33-EC49-4C52-9C23-6B3D06114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EEEDB-D0C3-4BCD-A1DD-9A4BDE5FC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47284-962C-4544-BDDF-8D54FA460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33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A0BFC-154B-4466-8F55-74BDF83E0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81FAA-4887-4FA0-B85A-D17A4777E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381E4-ECA1-478D-A36A-8268EC9A3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B3699-8328-42A7-8080-DEEF44352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407EC-EF2C-4811-84D6-B85030C1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71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CD56-61A2-48EF-BF0A-3E166D1B1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8D01B-7031-493C-A37A-71130A1FAA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5C287C-B9DB-4F10-8417-434D2983D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7119DE-E421-43BB-9229-20C9726A5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42E093-AF5E-4B6D-81B1-92AD372E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4936F-CEB4-4205-97C4-AFB41B55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863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46F16-C0EA-4DFB-A7C3-4142ADD0E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AB028D-B601-4804-9BF9-350523611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AC167-52B3-4A4C-97B2-54CC2ED18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A7DF1F-E68C-40A2-9F3F-E52256AADD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E0744-262B-4DBC-9593-828384CBCB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D0DA02-0B1F-47D3-8821-55105AB9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71DBC4-281C-4B0B-A227-A4284D890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BA3510-1BD0-4CF1-9213-1705F9089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695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65BF-43FB-4F49-8878-F9FDFB9CE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88E2C8-B594-4CE1-AADC-B7D2939FE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372160-8320-4E75-ABAD-3EC9C4678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169A0E-CFD0-4490-A9A3-9D8C40F94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3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887CF9-87AB-4412-9571-81BF079ED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9B25A1-297E-42B1-BCD0-E94345804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F67A09-AD75-4D55-A280-D05809C6C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10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0A53A-59C2-4B29-86B3-7CE05F9D3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9C96F-0691-485C-ADF6-88663E3B4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DF995-7596-41BB-BB9C-329FBE3C0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BFE44-2B36-47F3-A1E7-5C2DE30B5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B3EF8-B5AA-448D-8A4B-86A4D84AC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CBB80-7F1E-494B-80E3-C78411F80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741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14300-9744-4493-8DEC-0519C9E3E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89E19B-137D-4C97-89F6-91BFCFC463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0B74CC-22CA-4E0A-9461-E3FE3F17D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8A285-59F6-4889-B74D-340C88EA5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DFE381-49F3-4A54-B103-4DE5FCA94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01CFD-906A-45AA-B62E-844C44B95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C76E21-880F-424D-8A57-45BD60525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7D94E-7CCE-4F1D-ABD1-F151CDDD7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F2FB2-ED57-454F-B3BB-8606C976ED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987B4-D063-4C67-88D7-A89033D009FA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E8095-7E7C-460A-B6F6-3BE2E9E498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8E545-5964-4D7D-B383-10CE2D64E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DA343-62D5-4E32-9571-DDA6ECE151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40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12" Type="http://schemas.openxmlformats.org/officeDocument/2006/relationships/image" Target="../media/image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3.svg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Relationship Id="rId14" Type="http://schemas.openxmlformats.org/officeDocument/2006/relationships/image" Target="../media/image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99BE32-38C6-4B92-B0B9-B9470D149287}"/>
              </a:ext>
            </a:extLst>
          </p:cNvPr>
          <p:cNvSpPr/>
          <p:nvPr/>
        </p:nvSpPr>
        <p:spPr>
          <a:xfrm>
            <a:off x="-19878" y="1797736"/>
            <a:ext cx="12211878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97D1BADC-EC07-439A-8F70-BFB6BA9009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238" y="758364"/>
            <a:ext cx="2561646" cy="25616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75EB98F-6928-4E26-B91F-DFC7BA97AB53}"/>
              </a:ext>
            </a:extLst>
          </p:cNvPr>
          <p:cNvSpPr txBox="1"/>
          <p:nvPr/>
        </p:nvSpPr>
        <p:spPr>
          <a:xfrm>
            <a:off x="-9939" y="3545091"/>
            <a:ext cx="122118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Commission on Mental Health and Substance Abuse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Simone Marstiller, Secretary</a:t>
            </a:r>
          </a:p>
          <a:p>
            <a:pPr algn="ctr"/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October 20, 2021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90F322-66B6-4775-9B65-C20EE9DB9C9F}"/>
              </a:ext>
            </a:extLst>
          </p:cNvPr>
          <p:cNvSpPr/>
          <p:nvPr/>
        </p:nvSpPr>
        <p:spPr>
          <a:xfrm>
            <a:off x="0" y="6814268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504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5D4E80-BF57-42A2-A9AC-5C978E70A8DB}"/>
              </a:ext>
            </a:extLst>
          </p:cNvPr>
          <p:cNvSpPr/>
          <p:nvPr/>
        </p:nvSpPr>
        <p:spPr>
          <a:xfrm>
            <a:off x="0" y="5863962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C04EB-9162-4038-A28E-D9C0124360C4}"/>
              </a:ext>
            </a:extLst>
          </p:cNvPr>
          <p:cNvSpPr/>
          <p:nvPr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CB1B27D2-82D3-4DA4-BD03-8B9AB3481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97E08CD8-8611-4DA4-BFD3-B28AB1D9B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524"/>
          </a:xfrm>
        </p:spPr>
        <p:txBody>
          <a:bodyPr>
            <a:normAutofit/>
          </a:bodyPr>
          <a:lstStyle/>
          <a:p>
            <a:pPr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Behavioral Health Services</a:t>
            </a:r>
            <a:endParaRPr lang="en-US" sz="2800" dirty="0"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9895A-2A0E-4DFB-B8AE-7EE6B53579AD}"/>
              </a:ext>
            </a:extLst>
          </p:cNvPr>
          <p:cNvSpPr/>
          <p:nvPr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79DD1-5B56-4751-BD94-4294D5475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13" y="1167745"/>
            <a:ext cx="11232573" cy="469621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Florida Medicaid provides a comprehensive behavioral health benefit package that includes an array of community and inpatient services.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endParaRPr lang="en-US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endParaRPr lang="en-US" sz="105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Most members receive services through the Statewide Medicaid Managed Care (SMMC) program, and from providers who participate in their SMMC plan network.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09D9AF4-A282-46BF-8FBE-C29638EAA6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7699664"/>
              </p:ext>
            </p:extLst>
          </p:nvPr>
        </p:nvGraphicFramePr>
        <p:xfrm>
          <a:off x="5701721" y="2088573"/>
          <a:ext cx="6195869" cy="2587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BEC5B3B-6887-4167-B8B0-39CE2F35648D}"/>
              </a:ext>
            </a:extLst>
          </p:cNvPr>
          <p:cNvSpPr txBox="1"/>
          <p:nvPr/>
        </p:nvSpPr>
        <p:spPr>
          <a:xfrm>
            <a:off x="502963" y="2505670"/>
            <a:ext cx="514176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Members under 21 years old are entitled to an additional array of prevention, diagnostic, and treatment services such as:</a:t>
            </a:r>
          </a:p>
          <a:p>
            <a:endParaRPr lang="en-US" dirty="0"/>
          </a:p>
        </p:txBody>
      </p:sp>
      <p:pic>
        <p:nvPicPr>
          <p:cNvPr id="12" name="Graphic 11" descr="Right And Left Brain with solid fill">
            <a:extLst>
              <a:ext uri="{FF2B5EF4-FFF2-40B4-BE49-F238E27FC236}">
                <a16:creationId xmlns:a16="http://schemas.microsoft.com/office/drawing/2014/main" id="{5F90B770-072A-463A-B2A1-F82FC026072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034316" y="3163369"/>
            <a:ext cx="451662" cy="451662"/>
          </a:xfrm>
          <a:prstGeom prst="rect">
            <a:avLst/>
          </a:prstGeom>
        </p:spPr>
      </p:pic>
      <p:pic>
        <p:nvPicPr>
          <p:cNvPr id="15" name="Graphic 14" descr="Family with two children with solid fill">
            <a:extLst>
              <a:ext uri="{FF2B5EF4-FFF2-40B4-BE49-F238E27FC236}">
                <a16:creationId xmlns:a16="http://schemas.microsoft.com/office/drawing/2014/main" id="{25F8E523-900F-4475-A0B2-9FD50E52923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815698" y="2335827"/>
            <a:ext cx="527207" cy="527207"/>
          </a:xfrm>
          <a:prstGeom prst="rect">
            <a:avLst/>
          </a:prstGeom>
        </p:spPr>
      </p:pic>
      <p:pic>
        <p:nvPicPr>
          <p:cNvPr id="17" name="Graphic 16" descr="Marker with solid fill">
            <a:extLst>
              <a:ext uri="{FF2B5EF4-FFF2-40B4-BE49-F238E27FC236}">
                <a16:creationId xmlns:a16="http://schemas.microsoft.com/office/drawing/2014/main" id="{D554F5E9-56A6-4A33-B79B-0C0EFE651BB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781882" y="3882094"/>
            <a:ext cx="581805" cy="58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834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5D4E80-BF57-42A2-A9AC-5C978E70A8DB}"/>
              </a:ext>
            </a:extLst>
          </p:cNvPr>
          <p:cNvSpPr/>
          <p:nvPr/>
        </p:nvSpPr>
        <p:spPr>
          <a:xfrm>
            <a:off x="0" y="5863962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C04EB-9162-4038-A28E-D9C0124360C4}"/>
              </a:ext>
            </a:extLst>
          </p:cNvPr>
          <p:cNvSpPr/>
          <p:nvPr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CB1B27D2-82D3-4DA4-BD03-8B9AB3481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469895A-2A0E-4DFB-B8AE-7EE6B53579AD}"/>
              </a:ext>
            </a:extLst>
          </p:cNvPr>
          <p:cNvSpPr/>
          <p:nvPr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72CADF01-72CE-4887-8553-75A20EBF8F53}"/>
              </a:ext>
            </a:extLst>
          </p:cNvPr>
          <p:cNvSpPr/>
          <p:nvPr/>
        </p:nvSpPr>
        <p:spPr>
          <a:xfrm>
            <a:off x="323850" y="679824"/>
            <a:ext cx="11544300" cy="4889720"/>
          </a:xfrm>
          <a:prstGeom prst="rightArrow">
            <a:avLst>
              <a:gd name="adj1" fmla="val 57546"/>
              <a:gd name="adj2" fmla="val 47735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3763FC9-8D5B-4A31-BB45-258281E2E3D1}"/>
              </a:ext>
            </a:extLst>
          </p:cNvPr>
          <p:cNvGrpSpPr/>
          <p:nvPr/>
        </p:nvGrpSpPr>
        <p:grpSpPr>
          <a:xfrm>
            <a:off x="2842139" y="2006425"/>
            <a:ext cx="2388349" cy="2061481"/>
            <a:chOff x="292108" y="1380067"/>
            <a:chExt cx="1972237" cy="1858476"/>
          </a:xfrm>
          <a:solidFill>
            <a:srgbClr val="00448E"/>
          </a:solidFill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DDACED0E-C61E-4F07-ABC9-5964EC397EB0}"/>
                </a:ext>
              </a:extLst>
            </p:cNvPr>
            <p:cNvSpPr/>
            <p:nvPr/>
          </p:nvSpPr>
          <p:spPr>
            <a:xfrm>
              <a:off x="292108" y="1380067"/>
              <a:ext cx="1972237" cy="1858476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: Rounded Corners 4">
              <a:extLst>
                <a:ext uri="{FF2B5EF4-FFF2-40B4-BE49-F238E27FC236}">
                  <a16:creationId xmlns:a16="http://schemas.microsoft.com/office/drawing/2014/main" id="{F833E62B-19A6-45E6-BBD4-3C6DC66D6E41}"/>
                </a:ext>
              </a:extLst>
            </p:cNvPr>
            <p:cNvSpPr txBox="1"/>
            <p:nvPr/>
          </p:nvSpPr>
          <p:spPr>
            <a:xfrm>
              <a:off x="382831" y="1470790"/>
              <a:ext cx="1790791" cy="16770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The Agency conducts systematic and continuous monitoring of each plan’s provider network.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2CA54FB-CA75-4097-9406-B1EEE14DD628}"/>
              </a:ext>
            </a:extLst>
          </p:cNvPr>
          <p:cNvGrpSpPr/>
          <p:nvPr/>
        </p:nvGrpSpPr>
        <p:grpSpPr>
          <a:xfrm>
            <a:off x="5242211" y="2006426"/>
            <a:ext cx="2923311" cy="2061480"/>
            <a:chOff x="2498099" y="1373320"/>
            <a:chExt cx="1963603" cy="1858476"/>
          </a:xfrm>
          <a:solidFill>
            <a:srgbClr val="003A7A"/>
          </a:solidFill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9D519D61-A840-432F-B7EE-4BCB57F08A89}"/>
                </a:ext>
              </a:extLst>
            </p:cNvPr>
            <p:cNvSpPr/>
            <p:nvPr/>
          </p:nvSpPr>
          <p:spPr>
            <a:xfrm>
              <a:off x="2498099" y="1373320"/>
              <a:ext cx="1963603" cy="1858476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: Rounded Corners 6">
              <a:extLst>
                <a:ext uri="{FF2B5EF4-FFF2-40B4-BE49-F238E27FC236}">
                  <a16:creationId xmlns:a16="http://schemas.microsoft.com/office/drawing/2014/main" id="{87558AB2-BE82-4625-B3D9-7D4E8B671310}"/>
                </a:ext>
              </a:extLst>
            </p:cNvPr>
            <p:cNvSpPr txBox="1"/>
            <p:nvPr/>
          </p:nvSpPr>
          <p:spPr>
            <a:xfrm>
              <a:off x="2588822" y="1464043"/>
              <a:ext cx="1782157" cy="16770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Additional specialized behavioral health provider network monitoring is conducted to ensure enrollees have access to critical behavioral health services.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E18E473-D74E-45CF-AB47-7F354FBAD8DC}"/>
              </a:ext>
            </a:extLst>
          </p:cNvPr>
          <p:cNvGrpSpPr/>
          <p:nvPr/>
        </p:nvGrpSpPr>
        <p:grpSpPr>
          <a:xfrm>
            <a:off x="8255940" y="2006425"/>
            <a:ext cx="2388349" cy="2143543"/>
            <a:chOff x="4742903" y="1366537"/>
            <a:chExt cx="2017731" cy="1858476"/>
          </a:xfrm>
          <a:solidFill>
            <a:srgbClr val="00336C"/>
          </a:solidFill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7C3E76AC-2DB5-4296-A4FF-DEE3B2A8107A}"/>
                </a:ext>
              </a:extLst>
            </p:cNvPr>
            <p:cNvSpPr/>
            <p:nvPr/>
          </p:nvSpPr>
          <p:spPr>
            <a:xfrm>
              <a:off x="4742903" y="1366537"/>
              <a:ext cx="2017731" cy="1858476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Rectangle: Rounded Corners 8">
              <a:extLst>
                <a:ext uri="{FF2B5EF4-FFF2-40B4-BE49-F238E27FC236}">
                  <a16:creationId xmlns:a16="http://schemas.microsoft.com/office/drawing/2014/main" id="{24D03F2F-F576-41E4-99F2-84034A9CA3A1}"/>
                </a:ext>
              </a:extLst>
            </p:cNvPr>
            <p:cNvSpPr txBox="1"/>
            <p:nvPr/>
          </p:nvSpPr>
          <p:spPr>
            <a:xfrm>
              <a:off x="4833626" y="1457260"/>
              <a:ext cx="1836285" cy="16770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Plans must meet provider network requirements or be fined or sanctioned.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2263A28-286C-4650-B177-7275D2AF374A}"/>
              </a:ext>
            </a:extLst>
          </p:cNvPr>
          <p:cNvGrpSpPr/>
          <p:nvPr/>
        </p:nvGrpSpPr>
        <p:grpSpPr>
          <a:xfrm>
            <a:off x="323850" y="2006426"/>
            <a:ext cx="2462481" cy="2061481"/>
            <a:chOff x="292108" y="1380067"/>
            <a:chExt cx="1972237" cy="1858476"/>
          </a:xfrm>
          <a:solidFill>
            <a:srgbClr val="004FA2"/>
          </a:solidFill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A2108C9E-83E4-4925-B8D6-30598791959E}"/>
                </a:ext>
              </a:extLst>
            </p:cNvPr>
            <p:cNvSpPr/>
            <p:nvPr/>
          </p:nvSpPr>
          <p:spPr>
            <a:xfrm>
              <a:off x="292108" y="1380067"/>
              <a:ext cx="1972237" cy="1858476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: Rounded Corners 4">
              <a:extLst>
                <a:ext uri="{FF2B5EF4-FFF2-40B4-BE49-F238E27FC236}">
                  <a16:creationId xmlns:a16="http://schemas.microsoft.com/office/drawing/2014/main" id="{8E3E496A-A095-4C29-BD75-87C04F3D554B}"/>
                </a:ext>
              </a:extLst>
            </p:cNvPr>
            <p:cNvSpPr txBox="1"/>
            <p:nvPr/>
          </p:nvSpPr>
          <p:spPr>
            <a:xfrm>
              <a:off x="382831" y="1470790"/>
              <a:ext cx="1790791" cy="167703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SMMC plans must maintain sufficient provider networks to meet standards established by the Agency. </a:t>
              </a:r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Title 12">
            <a:extLst>
              <a:ext uri="{FF2B5EF4-FFF2-40B4-BE49-F238E27FC236}">
                <a16:creationId xmlns:a16="http://schemas.microsoft.com/office/drawing/2014/main" id="{4AEEBCD2-6A6C-4ED3-8AB1-463049C67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524"/>
          </a:xfrm>
        </p:spPr>
        <p:txBody>
          <a:bodyPr>
            <a:normAutofit/>
          </a:bodyPr>
          <a:lstStyle/>
          <a:p>
            <a:pPr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Ensuring Access</a:t>
            </a:r>
            <a:endParaRPr lang="en-US" sz="2800" dirty="0"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457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79DD1-5B56-4751-BD94-4294D5475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978" y="1113416"/>
            <a:ext cx="11356622" cy="450751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Behavioral Health Provider Network Ratio, Time and Distance Requirements: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endParaRPr lang="en-US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Appointment Wait Time Requirements: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7964A6FC-0EF9-4050-9209-DC6D927DEF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249870"/>
              </p:ext>
            </p:extLst>
          </p:nvPr>
        </p:nvGraphicFramePr>
        <p:xfrm>
          <a:off x="838200" y="1508678"/>
          <a:ext cx="1051559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489">
                  <a:extLst>
                    <a:ext uri="{9D8B030D-6E8A-4147-A177-3AD203B41FA5}">
                      <a16:colId xmlns:a16="http://schemas.microsoft.com/office/drawing/2014/main" val="456014967"/>
                    </a:ext>
                  </a:extLst>
                </a:gridCol>
                <a:gridCol w="2088444">
                  <a:extLst>
                    <a:ext uri="{9D8B030D-6E8A-4147-A177-3AD203B41FA5}">
                      <a16:colId xmlns:a16="http://schemas.microsoft.com/office/drawing/2014/main" val="1716153221"/>
                    </a:ext>
                  </a:extLst>
                </a:gridCol>
                <a:gridCol w="4783666">
                  <a:extLst>
                    <a:ext uri="{9D8B030D-6E8A-4147-A177-3AD203B41FA5}">
                      <a16:colId xmlns:a16="http://schemas.microsoft.com/office/drawing/2014/main" val="36061884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Provider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and Distance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958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Certified or Board Eligible Adult Psychiatrists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per 1,500 members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Urban Max Time: 30 minutes; Max miles: 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5222644"/>
                  </a:ext>
                </a:extLst>
              </a:tr>
              <a:tr h="269378">
                <a:tc rowSpan="2"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Certified or Board Eligible Child Psychiatrists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per 7,100 members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Urban Max Time: 30 minutes; Max miles: 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38286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Rural Max Time: 60 minutes; Max miles: 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4546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Licensed Practitioners of the Healing 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per 1,500 members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Urban Max Time: 30 minutes; Max miles: 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841313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335D4E80-BF57-42A2-A9AC-5C978E70A8DB}"/>
              </a:ext>
            </a:extLst>
          </p:cNvPr>
          <p:cNvSpPr/>
          <p:nvPr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C04EB-9162-4038-A28E-D9C0124360C4}"/>
              </a:ext>
            </a:extLst>
          </p:cNvPr>
          <p:cNvSpPr/>
          <p:nvPr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CB1B27D2-82D3-4DA4-BD03-8B9AB3481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97E08CD8-8611-4DA4-BFD3-B28AB1D9B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290"/>
          </a:xfrm>
        </p:spPr>
        <p:txBody>
          <a:bodyPr>
            <a:normAutofit/>
          </a:bodyPr>
          <a:lstStyle/>
          <a:p>
            <a:pPr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Ensuring Access</a:t>
            </a:r>
            <a:endParaRPr lang="en-US" sz="2800" dirty="0"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9895A-2A0E-4DFB-B8AE-7EE6B53579AD}"/>
              </a:ext>
            </a:extLst>
          </p:cNvPr>
          <p:cNvSpPr/>
          <p:nvPr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D8B4F613-15CC-49A6-BB74-23C43F76C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80346"/>
              </p:ext>
            </p:extLst>
          </p:nvPr>
        </p:nvGraphicFramePr>
        <p:xfrm>
          <a:off x="838200" y="4189940"/>
          <a:ext cx="10515598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799">
                  <a:extLst>
                    <a:ext uri="{9D8B030D-6E8A-4147-A177-3AD203B41FA5}">
                      <a16:colId xmlns:a16="http://schemas.microsoft.com/office/drawing/2014/main" val="2010950949"/>
                    </a:ext>
                  </a:extLst>
                </a:gridCol>
                <a:gridCol w="5257799">
                  <a:extLst>
                    <a:ext uri="{9D8B030D-6E8A-4147-A177-3AD203B41FA5}">
                      <a16:colId xmlns:a16="http://schemas.microsoft.com/office/drawing/2014/main" val="1622257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Urgent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Non-Urgent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8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48 hours for services not requiring authorization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days post discharge from inpatient behavioral health admission for follow-up behavioral health treatment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6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Within 96 hours for services requiring authorization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days for initial outpatient behavioral health treatment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2019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4114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79DD1-5B56-4751-BD94-4294D5475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978" y="1113416"/>
            <a:ext cx="11356622" cy="450751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r>
              <a:rPr lang="en-US" sz="2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Calendar Year 2021 Quarter 2 Behavioral Health Provider Network Ratio, Time and Distance Review: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of the plans met the ratio requirements where licensed providers were available 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 plans had some difficulty meeting Time and Distance for Child Psychiatrists and Adult Psychiatrists</a:t>
            </a:r>
            <a:endParaRPr lang="en-U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r>
              <a:rPr lang="en-US" sz="2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Calendar Year 2021 Quarter 2 Appointment Wait Time Review: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98% average compliance for post discharge follow up appointments 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99% average compliance for initial outpatient treatment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5D4E80-BF57-42A2-A9AC-5C978E70A8DB}"/>
              </a:ext>
            </a:extLst>
          </p:cNvPr>
          <p:cNvSpPr/>
          <p:nvPr/>
        </p:nvSpPr>
        <p:spPr>
          <a:xfrm>
            <a:off x="0" y="5863961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C04EB-9162-4038-A28E-D9C0124360C4}"/>
              </a:ext>
            </a:extLst>
          </p:cNvPr>
          <p:cNvSpPr/>
          <p:nvPr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CB1B27D2-82D3-4DA4-BD03-8B9AB3481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97E08CD8-8611-4DA4-BFD3-B28AB1D9B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290"/>
          </a:xfrm>
        </p:spPr>
        <p:txBody>
          <a:bodyPr>
            <a:normAutofit/>
          </a:bodyPr>
          <a:lstStyle/>
          <a:p>
            <a:pPr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Ensuring Access</a:t>
            </a:r>
            <a:endParaRPr lang="en-US" sz="2800" dirty="0"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9895A-2A0E-4DFB-B8AE-7EE6B53579AD}"/>
              </a:ext>
            </a:extLst>
          </p:cNvPr>
          <p:cNvSpPr/>
          <p:nvPr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611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5D4E80-BF57-42A2-A9AC-5C978E70A8DB}"/>
              </a:ext>
            </a:extLst>
          </p:cNvPr>
          <p:cNvSpPr/>
          <p:nvPr/>
        </p:nvSpPr>
        <p:spPr>
          <a:xfrm>
            <a:off x="0" y="5863962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C04EB-9162-4038-A28E-D9C0124360C4}"/>
              </a:ext>
            </a:extLst>
          </p:cNvPr>
          <p:cNvSpPr/>
          <p:nvPr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CB1B27D2-82D3-4DA4-BD03-8B9AB3481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97E08CD8-8611-4DA4-BFD3-B28AB1D9B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077" y="218283"/>
            <a:ext cx="10515600" cy="1022277"/>
          </a:xfrm>
        </p:spPr>
        <p:txBody>
          <a:bodyPr>
            <a:normAutofit/>
          </a:bodyPr>
          <a:lstStyle/>
          <a:p>
            <a:pPr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Accessing Behavioral Health Services</a:t>
            </a:r>
            <a:endParaRPr lang="en-US" sz="2800" dirty="0"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9895A-2A0E-4DFB-B8AE-7EE6B53579AD}"/>
              </a:ext>
            </a:extLst>
          </p:cNvPr>
          <p:cNvSpPr/>
          <p:nvPr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79DD1-5B56-4751-BD94-4294D5475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323" y="1027290"/>
            <a:ext cx="10810009" cy="48366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Once enrolled in an SMMC plan, members are provided contact information for their plan to receive assistance in locating providers.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endParaRPr lang="en-US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Plans are required to help members find a provider.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a member wishes to see a specific provider, they may be subject to a wait if that provider has no immediate appointments available.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3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Medicaid Helpline (1-877-254-1055) is available to provide assistance.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570BB34-F451-419D-9C16-F9B276D67E7B}"/>
              </a:ext>
            </a:extLst>
          </p:cNvPr>
          <p:cNvGrpSpPr/>
          <p:nvPr/>
        </p:nvGrpSpPr>
        <p:grpSpPr>
          <a:xfrm>
            <a:off x="3925980" y="1885180"/>
            <a:ext cx="1733503" cy="1949271"/>
            <a:chOff x="3648988" y="2120936"/>
            <a:chExt cx="1733503" cy="1949271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6390D9C-6F2D-4A2E-99E8-B8AF5C615CD5}"/>
                </a:ext>
              </a:extLst>
            </p:cNvPr>
            <p:cNvSpPr/>
            <p:nvPr/>
          </p:nvSpPr>
          <p:spPr>
            <a:xfrm>
              <a:off x="3648988" y="2120936"/>
              <a:ext cx="1733503" cy="190034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4BB53CF9-D7FB-4521-A46F-2FA5DC93FE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68769"/>
            <a:stretch/>
          </p:blipFill>
          <p:spPr>
            <a:xfrm>
              <a:off x="3651077" y="3429000"/>
              <a:ext cx="1731414" cy="594053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24C5AE5-28F7-422D-9248-289C3195D742}"/>
                </a:ext>
              </a:extLst>
            </p:cNvPr>
            <p:cNvSpPr txBox="1"/>
            <p:nvPr/>
          </p:nvSpPr>
          <p:spPr>
            <a:xfrm>
              <a:off x="3838310" y="3362321"/>
              <a:ext cx="135485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Member </a:t>
              </a:r>
            </a:p>
            <a:p>
              <a:pPr algn="ctr"/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Handbook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C1A3002-E858-4902-8AF6-B5B16BB3C23C}"/>
              </a:ext>
            </a:extLst>
          </p:cNvPr>
          <p:cNvGrpSpPr/>
          <p:nvPr/>
        </p:nvGrpSpPr>
        <p:grpSpPr>
          <a:xfrm>
            <a:off x="6537817" y="1885180"/>
            <a:ext cx="1733503" cy="1900346"/>
            <a:chOff x="6115877" y="2120936"/>
            <a:chExt cx="1733503" cy="1900346"/>
          </a:xfrm>
        </p:grpSpPr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8525FB14-3957-4ADA-882B-102993B89E4D}"/>
                </a:ext>
              </a:extLst>
            </p:cNvPr>
            <p:cNvSpPr/>
            <p:nvPr/>
          </p:nvSpPr>
          <p:spPr>
            <a:xfrm>
              <a:off x="6115877" y="2120936"/>
              <a:ext cx="1733503" cy="190034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AD7A094E-93C2-4607-BFEF-A444440C291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68769"/>
            <a:stretch/>
          </p:blipFill>
          <p:spPr>
            <a:xfrm>
              <a:off x="6115877" y="3426599"/>
              <a:ext cx="1731414" cy="594053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75D852C-17E9-4BE2-9174-31F0CB40ADAA}"/>
                </a:ext>
              </a:extLst>
            </p:cNvPr>
            <p:cNvSpPr txBox="1"/>
            <p:nvPr/>
          </p:nvSpPr>
          <p:spPr>
            <a:xfrm>
              <a:off x="6447623" y="3516209"/>
              <a:ext cx="10679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 Card</a:t>
              </a:r>
            </a:p>
          </p:txBody>
        </p:sp>
      </p:grpSp>
      <p:pic>
        <p:nvPicPr>
          <p:cNvPr id="23" name="Graphic 22" descr="Address Book with solid fill">
            <a:extLst>
              <a:ext uri="{FF2B5EF4-FFF2-40B4-BE49-F238E27FC236}">
                <a16:creationId xmlns:a16="http://schemas.microsoft.com/office/drawing/2014/main" id="{9228679F-65AA-4B85-8E01-598A38E7C9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77870" y="2010039"/>
            <a:ext cx="1229721" cy="1229721"/>
          </a:xfrm>
          <a:prstGeom prst="rect">
            <a:avLst/>
          </a:prstGeom>
        </p:spPr>
      </p:pic>
      <p:pic>
        <p:nvPicPr>
          <p:cNvPr id="25" name="Graphic 24" descr="Employee badge with solid fill">
            <a:extLst>
              <a:ext uri="{FF2B5EF4-FFF2-40B4-BE49-F238E27FC236}">
                <a16:creationId xmlns:a16="http://schemas.microsoft.com/office/drawing/2014/main" id="{E4EF167F-F113-4090-A249-F196F7EE4A1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859510" y="2080886"/>
            <a:ext cx="1088025" cy="108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120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5D4E80-BF57-42A2-A9AC-5C978E70A8DB}"/>
              </a:ext>
            </a:extLst>
          </p:cNvPr>
          <p:cNvSpPr/>
          <p:nvPr/>
        </p:nvSpPr>
        <p:spPr>
          <a:xfrm>
            <a:off x="0" y="5863962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C04EB-9162-4038-A28E-D9C0124360C4}"/>
              </a:ext>
            </a:extLst>
          </p:cNvPr>
          <p:cNvSpPr/>
          <p:nvPr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CB1B27D2-82D3-4DA4-BD03-8B9AB3481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97E08CD8-8611-4DA4-BFD3-B28AB1D9B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6550"/>
          </a:xfrm>
        </p:spPr>
        <p:txBody>
          <a:bodyPr>
            <a:normAutofit/>
          </a:bodyPr>
          <a:lstStyle/>
          <a:p>
            <a:pPr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Increasing Access</a:t>
            </a:r>
            <a:endParaRPr lang="en-US" sz="2800" dirty="0">
              <a:highlight>
                <a:srgbClr val="FFFFFF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69895A-2A0E-4DFB-B8AE-7EE6B53579AD}"/>
              </a:ext>
            </a:extLst>
          </p:cNvPr>
          <p:cNvSpPr/>
          <p:nvPr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79DD1-5B56-4751-BD94-4294D5475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1676"/>
            <a:ext cx="10515600" cy="444290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None/>
              <a:defRPr/>
            </a:pP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Behavioral Health Workforce: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 has increased: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Pandemic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Increased acceptance</a:t>
            </a:r>
          </a:p>
          <a:p>
            <a:pPr lvl="3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Initiatives like First Lady DeSantis’ Hope for Healing Florida Campaign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Like all states, Florida is experiencing workforce challenges across the healthcare sector.</a:t>
            </a:r>
          </a:p>
          <a:p>
            <a:pPr lvl="2">
              <a:lnSpc>
                <a:spcPct val="10000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Team approach to build improved provider networks.</a:t>
            </a:r>
          </a:p>
        </p:txBody>
      </p:sp>
    </p:spTree>
    <p:extLst>
      <p:ext uri="{BB962C8B-B14F-4D97-AF65-F5344CB8AC3E}">
        <p14:creationId xmlns:p14="http://schemas.microsoft.com/office/powerpoint/2010/main" val="544149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5D4E80-BF57-42A2-A9AC-5C978E70A8DB}"/>
              </a:ext>
            </a:extLst>
          </p:cNvPr>
          <p:cNvSpPr/>
          <p:nvPr/>
        </p:nvSpPr>
        <p:spPr>
          <a:xfrm>
            <a:off x="0" y="5863962"/>
            <a:ext cx="1026062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C04EB-9162-4038-A28E-D9C0124360C4}"/>
              </a:ext>
            </a:extLst>
          </p:cNvPr>
          <p:cNvSpPr/>
          <p:nvPr/>
        </p:nvSpPr>
        <p:spPr>
          <a:xfrm>
            <a:off x="9952892" y="5863961"/>
            <a:ext cx="2278863" cy="565139"/>
          </a:xfrm>
          <a:prstGeom prst="rect">
            <a:avLst/>
          </a:prstGeom>
          <a:solidFill>
            <a:srgbClr val="004F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CB1B27D2-82D3-4DA4-BD03-8B9AB3481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8491" y="5389685"/>
            <a:ext cx="1333832" cy="1333832"/>
          </a:xfrm>
          <a:prstGeom prst="rect">
            <a:avLst/>
          </a:prstGeom>
        </p:spPr>
      </p:pic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0CD1268-ABB5-4193-A4B1-10E1C202B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4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QUESTIONS?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BD0601-0F6C-4B26-8D97-A26C17967EE2}"/>
              </a:ext>
            </a:extLst>
          </p:cNvPr>
          <p:cNvSpPr/>
          <p:nvPr/>
        </p:nvSpPr>
        <p:spPr>
          <a:xfrm>
            <a:off x="0" y="3122"/>
            <a:ext cx="12231755" cy="135172"/>
          </a:xfrm>
          <a:prstGeom prst="rect">
            <a:avLst/>
          </a:prstGeom>
          <a:solidFill>
            <a:srgbClr val="CD10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138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BB2A4D9B316B458830C497A62E7D76" ma:contentTypeVersion="2" ma:contentTypeDescription="Create a new document." ma:contentTypeScope="" ma:versionID="63a42bedd78ab539fc107c624877ed79">
  <xsd:schema xmlns:xsd="http://www.w3.org/2001/XMLSchema" xmlns:xs="http://www.w3.org/2001/XMLSchema" xmlns:p="http://schemas.microsoft.com/office/2006/metadata/properties" xmlns:ns3="c56cfc79-b0b0-44d6-b924-bacede98f295" targetNamespace="http://schemas.microsoft.com/office/2006/metadata/properties" ma:root="true" ma:fieldsID="441ae7f0109de927d850e93138474a30" ns3:_="">
    <xsd:import namespace="c56cfc79-b0b0-44d6-b924-bacede98f29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6cfc79-b0b0-44d6-b924-bacede98f2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46B92E-4053-4A48-B8E0-0822CBD8A44A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c56cfc79-b0b0-44d6-b924-bacede98f295"/>
    <ds:schemaRef ds:uri="http://schemas.openxmlformats.org/package/2006/metadata/core-properties"/>
    <ds:schemaRef ds:uri="http://purl.org/dc/elements/1.1/"/>
    <ds:schemaRef ds:uri="http://www.w3.org/XML/1998/namespace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66011C6-56EA-46FD-8DEE-7143141D2B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4AF76A-C1C8-4CF1-A082-D8D25137F6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6cfc79-b0b0-44d6-b924-bacede98f2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2777</TotalTime>
  <Words>488</Words>
  <Application>Microsoft Office PowerPoint</Application>
  <PresentationFormat>Widescreen</PresentationFormat>
  <Paragraphs>92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PowerPoint Presentation</vt:lpstr>
      <vt:lpstr>Behavioral Health Services</vt:lpstr>
      <vt:lpstr>Ensuring Access</vt:lpstr>
      <vt:lpstr>Ensuring Access</vt:lpstr>
      <vt:lpstr>Ensuring Access</vt:lpstr>
      <vt:lpstr>Accessing Behavioral Health Services</vt:lpstr>
      <vt:lpstr>Increasing Access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AHCA (October 20 2021)</dc:title>
  <dc:creator>McCaffrey, Kristin</dc:creator>
  <cp:lastModifiedBy>VanDyke, Misty N</cp:lastModifiedBy>
  <cp:revision>44</cp:revision>
  <cp:lastPrinted>2021-10-15T20:20:09Z</cp:lastPrinted>
  <dcterms:created xsi:type="dcterms:W3CDTF">2021-06-10T12:31:56Z</dcterms:created>
  <dcterms:modified xsi:type="dcterms:W3CDTF">2025-06-06T20:04:14Z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0x01010031BB2A4D9B316B458830C497A62E7D76</vt:lpwstr>
  </property>
</Properties>
</file>