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2" r:id="rId1"/>
  </p:sldMasterIdLst>
  <p:notesMasterIdLst>
    <p:notesMasterId r:id="rId10"/>
  </p:notesMasterIdLst>
  <p:handoutMasterIdLst>
    <p:handoutMasterId r:id="rId11"/>
  </p:handoutMasterIdLst>
  <p:sldIdLst>
    <p:sldId id="256" r:id="rId2"/>
    <p:sldId id="257" r:id="rId3"/>
    <p:sldId id="258" r:id="rId4"/>
    <p:sldId id="305" r:id="rId5"/>
    <p:sldId id="304" r:id="rId6"/>
    <p:sldId id="306" r:id="rId7"/>
    <p:sldId id="261" r:id="rId8"/>
    <p:sldId id="262" r:id="rId9"/>
  </p:sldIdLst>
  <p:sldSz cx="9144000" cy="6858000" type="screen4x3"/>
  <p:notesSz cx="68580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747"/>
    <a:srgbClr val="0F583A"/>
    <a:srgbClr val="D8DED2"/>
    <a:srgbClr val="A5B592"/>
    <a:srgbClr val="73B632"/>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73521" autoAdjust="0"/>
  </p:normalViewPr>
  <p:slideViewPr>
    <p:cSldViewPr snapToGrid="0" snapToObjects="1">
      <p:cViewPr varScale="1">
        <p:scale>
          <a:sx n="89" d="100"/>
          <a:sy n="89" d="100"/>
        </p:scale>
        <p:origin x="2578" y="77"/>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5138"/>
          </a:xfrm>
          <a:prstGeom prst="rect">
            <a:avLst/>
          </a:prstGeom>
        </p:spPr>
        <p:txBody>
          <a:bodyPr vert="horz" lIns="91440" tIns="45720" rIns="91440" bIns="45720" rtlCol="0"/>
          <a:lstStyle>
            <a:lvl1pPr algn="r">
              <a:defRPr sz="1200"/>
            </a:lvl1pPr>
          </a:lstStyle>
          <a:p>
            <a:fld id="{23AD9832-5280-42B5-83D4-3DAE33375C9E}" type="datetimeFigureOut">
              <a:rPr lang="en-US" smtClean="0"/>
              <a:t>6/6/2025</a:t>
            </a:fld>
            <a:endParaRPr lang="en-US"/>
          </a:p>
        </p:txBody>
      </p:sp>
      <p:sp>
        <p:nvSpPr>
          <p:cNvPr id="4" name="Footer Placeholder 3"/>
          <p:cNvSpPr>
            <a:spLocks noGrp="1"/>
          </p:cNvSpPr>
          <p:nvPr>
            <p:ph type="ftr" sz="quarter" idx="2"/>
          </p:nvPr>
        </p:nvSpPr>
        <p:spPr>
          <a:xfrm>
            <a:off x="0" y="8829675"/>
            <a:ext cx="2971800"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29675"/>
            <a:ext cx="2971800" cy="465138"/>
          </a:xfrm>
          <a:prstGeom prst="rect">
            <a:avLst/>
          </a:prstGeom>
        </p:spPr>
        <p:txBody>
          <a:bodyPr vert="horz" lIns="91440" tIns="45720" rIns="91440" bIns="45720" rtlCol="0" anchor="b"/>
          <a:lstStyle>
            <a:lvl1pPr algn="r">
              <a:defRPr sz="1200"/>
            </a:lvl1pPr>
          </a:lstStyle>
          <a:p>
            <a:fld id="{E1974E4A-F5B1-4712-B460-06B099A625D7}" type="slidenum">
              <a:rPr lang="en-US" smtClean="0"/>
              <a:t>‹#›</a:t>
            </a:fld>
            <a:endParaRPr lang="en-US"/>
          </a:p>
        </p:txBody>
      </p:sp>
    </p:spTree>
    <p:extLst>
      <p:ext uri="{BB962C8B-B14F-4D97-AF65-F5344CB8AC3E}">
        <p14:creationId xmlns:p14="http://schemas.microsoft.com/office/powerpoint/2010/main" val="9794848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6725"/>
          </a:xfrm>
          <a:prstGeom prst="rect">
            <a:avLst/>
          </a:prstGeom>
        </p:spPr>
        <p:txBody>
          <a:bodyPr vert="horz" lIns="91440" tIns="45720" rIns="91440" bIns="45720" rtlCol="0"/>
          <a:lstStyle>
            <a:lvl1pPr algn="r">
              <a:defRPr sz="1200"/>
            </a:lvl1pPr>
          </a:lstStyle>
          <a:p>
            <a:fld id="{7322430B-2D2A-4565-AEC9-0DE0A606CEB4}" type="datetimeFigureOut">
              <a:rPr lang="en-US" smtClean="0"/>
              <a:t>6/6/2025</a:t>
            </a:fld>
            <a:endParaRPr lang="en-US"/>
          </a:p>
        </p:txBody>
      </p:sp>
      <p:sp>
        <p:nvSpPr>
          <p:cNvPr id="4" name="Slide Image Placeholder 3"/>
          <p:cNvSpPr>
            <a:spLocks noGrp="1" noRot="1" noChangeAspect="1"/>
          </p:cNvSpPr>
          <p:nvPr>
            <p:ph type="sldImg" idx="2"/>
          </p:nvPr>
        </p:nvSpPr>
        <p:spPr>
          <a:xfrm>
            <a:off x="1338263" y="1162050"/>
            <a:ext cx="4181475"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73575"/>
            <a:ext cx="548640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2971800"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675"/>
            <a:ext cx="2971800" cy="466725"/>
          </a:xfrm>
          <a:prstGeom prst="rect">
            <a:avLst/>
          </a:prstGeom>
        </p:spPr>
        <p:txBody>
          <a:bodyPr vert="horz" lIns="91440" tIns="45720" rIns="91440" bIns="45720" rtlCol="0" anchor="b"/>
          <a:lstStyle>
            <a:lvl1pPr algn="r">
              <a:defRPr sz="1200"/>
            </a:lvl1pPr>
          </a:lstStyle>
          <a:p>
            <a:fld id="{55D87055-BC1C-4680-95A1-3025AA34A53A}" type="slidenum">
              <a:rPr lang="en-US" smtClean="0"/>
              <a:t>‹#›</a:t>
            </a:fld>
            <a:endParaRPr lang="en-US"/>
          </a:p>
        </p:txBody>
      </p:sp>
    </p:spTree>
    <p:extLst>
      <p:ext uri="{BB962C8B-B14F-4D97-AF65-F5344CB8AC3E}">
        <p14:creationId xmlns:p14="http://schemas.microsoft.com/office/powerpoint/2010/main" val="12049842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8" Type="http://schemas.openxmlformats.org/officeDocument/2006/relationships/hyperlink" Target="http://privacyruleandresearch.nih.gov/pdf/HIPAA_Privacy_Rule_Booklet.pdf" TargetMode="External"/><Relationship Id="rId3" Type="http://schemas.openxmlformats.org/officeDocument/2006/relationships/hyperlink" Target="https://www.hhs.gov/ocr/privacy/hipaa/understanding/coveredentities/usesanddisclosuresfortpo.html" TargetMode="External"/><Relationship Id="rId7" Type="http://schemas.openxmlformats.org/officeDocument/2006/relationships/hyperlink" Target="https://www.hhs.gov/ocr/privacy/hipaa/understanding/coveredentities/research.html" TargetMode="External"/><Relationship Id="rId2" Type="http://schemas.openxmlformats.org/officeDocument/2006/relationships/slide" Target="../slides/slide3.xml"/><Relationship Id="rId1" Type="http://schemas.openxmlformats.org/officeDocument/2006/relationships/notesMaster" Target="../notesMasters/notesMaster1.xml"/><Relationship Id="rId6" Type="http://schemas.openxmlformats.org/officeDocument/2006/relationships/hyperlink" Target="http://www.cdc.gov/mmwr/preview/mmwrhtml/su5201a1.htm" TargetMode="External"/><Relationship Id="rId5" Type="http://schemas.openxmlformats.org/officeDocument/2006/relationships/hyperlink" Target="https://www.hhs.gov/ocr/privacy/hipaa/understanding/coveredentities/publichealth.html" TargetMode="External"/><Relationship Id="rId4" Type="http://schemas.openxmlformats.org/officeDocument/2006/relationships/hyperlink" Target="https://www.hhs.gov/ocr/privacy/hipaa/understanding/coveredentities/incidentalusesanddisclosures.html" TargetMode="External"/><Relationship Id="rId9" Type="http://schemas.openxmlformats.org/officeDocument/2006/relationships/hyperlink" Target="https://www.hhs.gov/ocr/privacy/hipaa/understanding/coveredentities/workerscomp.html" TargetMode="Externa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100" dirty="0"/>
              <a:t>Disclosure MUST-MAY-SHOULD </a:t>
            </a:r>
          </a:p>
          <a:p>
            <a:endParaRPr lang="en-US" sz="1100" dirty="0"/>
          </a:p>
          <a:p>
            <a:r>
              <a:rPr lang="en-US" sz="1100" dirty="0">
                <a:latin typeface="Calibri" panose="020F0502020204030204" pitchFamily="34" charset="0"/>
                <a:cs typeface="Calibri" panose="020F0502020204030204" pitchFamily="34" charset="0"/>
              </a:rPr>
              <a:t>==When </a:t>
            </a:r>
            <a:r>
              <a:rPr lang="en-US" sz="1100" b="1" dirty="0">
                <a:latin typeface="Calibri" panose="020F0502020204030204" pitchFamily="34" charset="0"/>
                <a:cs typeface="Calibri" panose="020F0502020204030204" pitchFamily="34" charset="0"/>
              </a:rPr>
              <a:t>MUST</a:t>
            </a:r>
            <a:r>
              <a:rPr lang="en-US" sz="1100" dirty="0">
                <a:latin typeface="Calibri" panose="020F0502020204030204" pitchFamily="34" charset="0"/>
                <a:cs typeface="Calibri" panose="020F0502020204030204" pitchFamily="34" charset="0"/>
              </a:rPr>
              <a:t> a CE disclose PHI under HIPAA?</a:t>
            </a:r>
          </a:p>
          <a:p>
            <a:pPr lvl="1"/>
            <a:r>
              <a:rPr lang="en-US" sz="1100" dirty="0">
                <a:latin typeface="Calibri" panose="020F0502020204030204" pitchFamily="34" charset="0"/>
                <a:cs typeface="Calibri" panose="020F0502020204030204" pitchFamily="34" charset="0"/>
              </a:rPr>
              <a:t>1) to patient upon written authorization, or 2) to HHS when undertaking a compliance review or enforcement action. </a:t>
            </a:r>
          </a:p>
          <a:p>
            <a:r>
              <a:rPr lang="en-US" sz="1100" dirty="0">
                <a:latin typeface="Calibri" panose="020F0502020204030204" pitchFamily="34" charset="0"/>
                <a:cs typeface="Calibri" panose="020F0502020204030204" pitchFamily="34" charset="0"/>
              </a:rPr>
              <a:t>==When </a:t>
            </a:r>
            <a:r>
              <a:rPr lang="en-US" sz="1100" b="1" dirty="0">
                <a:latin typeface="Calibri" panose="020F0502020204030204" pitchFamily="34" charset="0"/>
                <a:cs typeface="Calibri" panose="020F0502020204030204" pitchFamily="34" charset="0"/>
              </a:rPr>
              <a:t>MAY</a:t>
            </a:r>
            <a:r>
              <a:rPr lang="en-US" sz="1100" dirty="0">
                <a:latin typeface="Calibri" panose="020F0502020204030204" pitchFamily="34" charset="0"/>
                <a:cs typeface="Calibri" panose="020F0502020204030204" pitchFamily="34" charset="0"/>
              </a:rPr>
              <a:t> a CE disclose PHI under HIPAA?</a:t>
            </a:r>
          </a:p>
          <a:p>
            <a:pPr lvl="1"/>
            <a:r>
              <a:rPr lang="en-US" sz="1100" dirty="0">
                <a:latin typeface="Calibri" panose="020F0502020204030204" pitchFamily="34" charset="0"/>
                <a:cs typeface="Calibri" panose="020F0502020204030204" pitchFamily="34" charset="0"/>
              </a:rPr>
              <a:t>To the individual</a:t>
            </a:r>
          </a:p>
          <a:p>
            <a:pPr lvl="1"/>
            <a:r>
              <a:rPr lang="en-US" sz="1100" dirty="0">
                <a:latin typeface="Calibri" panose="020F0502020204030204" pitchFamily="34" charset="0"/>
                <a:cs typeface="Calibri" panose="020F0502020204030204" pitchFamily="34" charset="0"/>
              </a:rPr>
              <a:t>For treatment, payment and health care operations</a:t>
            </a:r>
          </a:p>
          <a:p>
            <a:pPr lvl="1"/>
            <a:r>
              <a:rPr lang="en-US" sz="1100" dirty="0">
                <a:latin typeface="Calibri" panose="020F0502020204030204" pitchFamily="34" charset="0"/>
                <a:cs typeface="Calibri" panose="020F0502020204030204" pitchFamily="34" charset="0"/>
              </a:rPr>
              <a:t>Informal uses and disclosures with opportunity to agree or object</a:t>
            </a:r>
          </a:p>
          <a:p>
            <a:pPr lvl="1"/>
            <a:r>
              <a:rPr lang="en-US" sz="1100" dirty="0">
                <a:latin typeface="Calibri" panose="020F0502020204030204" pitchFamily="34" charset="0"/>
                <a:cs typeface="Calibri" panose="020F0502020204030204" pitchFamily="34" charset="0"/>
              </a:rPr>
              <a:t>Incidental use and disclosure (related to appropriate disclosure)</a:t>
            </a:r>
          </a:p>
          <a:p>
            <a:pPr lvl="1"/>
            <a:r>
              <a:rPr lang="en-US" sz="1100" dirty="0">
                <a:latin typeface="Calibri" panose="020F0502020204030204" pitchFamily="34" charset="0"/>
                <a:cs typeface="Calibri" panose="020F0502020204030204" pitchFamily="34" charset="0"/>
              </a:rPr>
              <a:t>Public Interest and Benefit Activities</a:t>
            </a:r>
          </a:p>
          <a:p>
            <a:pPr lvl="2"/>
            <a:r>
              <a:rPr lang="en-US" sz="1100" dirty="0">
                <a:latin typeface="Calibri" panose="020F0502020204030204" pitchFamily="34" charset="0"/>
                <a:cs typeface="Calibri" panose="020F0502020204030204" pitchFamily="34" charset="0"/>
              </a:rPr>
              <a:t>Including disclosures required by law; public health activities, victims of abuse/domestic violence; health oversight activities; </a:t>
            </a:r>
            <a:r>
              <a:rPr lang="en-US" sz="1100" b="1" dirty="0">
                <a:latin typeface="Calibri" panose="020F0502020204030204" pitchFamily="34" charset="0"/>
                <a:cs typeface="Calibri" panose="020F0502020204030204" pitchFamily="34" charset="0"/>
              </a:rPr>
              <a:t>judicial/administrative proceedings; Law enforcement purposes</a:t>
            </a:r>
            <a:r>
              <a:rPr lang="en-US" sz="1100" dirty="0">
                <a:latin typeface="Calibri" panose="020F0502020204030204" pitchFamily="34" charset="0"/>
                <a:cs typeface="Calibri" panose="020F0502020204030204" pitchFamily="34" charset="0"/>
              </a:rPr>
              <a:t>; Decedents; organ donation; Research; </a:t>
            </a:r>
            <a:r>
              <a:rPr lang="en-US" sz="1100" b="1" dirty="0">
                <a:latin typeface="Calibri" panose="020F0502020204030204" pitchFamily="34" charset="0"/>
                <a:cs typeface="Calibri" panose="020F0502020204030204" pitchFamily="34" charset="0"/>
              </a:rPr>
              <a:t>Serious Threat to Health or Safety</a:t>
            </a:r>
            <a:r>
              <a:rPr lang="en-US" sz="1100" dirty="0">
                <a:latin typeface="Calibri" panose="020F0502020204030204" pitchFamily="34" charset="0"/>
                <a:cs typeface="Calibri" panose="020F0502020204030204" pitchFamily="34" charset="0"/>
              </a:rPr>
              <a:t>; Essential Government Functions; Workers Compensation.</a:t>
            </a:r>
          </a:p>
          <a:p>
            <a:pPr lvl="1"/>
            <a:r>
              <a:rPr lang="en-US" sz="1100" dirty="0">
                <a:latin typeface="Calibri" panose="020F0502020204030204" pitchFamily="34" charset="0"/>
                <a:cs typeface="Calibri" panose="020F0502020204030204" pitchFamily="34" charset="0"/>
              </a:rPr>
              <a:t>Limited data set (with safeguards)</a:t>
            </a:r>
          </a:p>
          <a:p>
            <a:r>
              <a:rPr lang="en-US" sz="1100" dirty="0">
                <a:latin typeface="Calibri" panose="020F0502020204030204" pitchFamily="34" charset="0"/>
                <a:cs typeface="Calibri" panose="020F0502020204030204" pitchFamily="34" charset="0"/>
              </a:rPr>
              <a:t>==When </a:t>
            </a:r>
            <a:r>
              <a:rPr lang="en-US" sz="1100" b="1" dirty="0">
                <a:latin typeface="Calibri" panose="020F0502020204030204" pitchFamily="34" charset="0"/>
                <a:cs typeface="Calibri" panose="020F0502020204030204" pitchFamily="34" charset="0"/>
              </a:rPr>
              <a:t>SHOULD</a:t>
            </a:r>
            <a:r>
              <a:rPr lang="en-US" sz="1100" dirty="0">
                <a:latin typeface="Calibri" panose="020F0502020204030204" pitchFamily="34" charset="0"/>
                <a:cs typeface="Calibri" panose="020F0502020204030204" pitchFamily="34" charset="0"/>
              </a:rPr>
              <a:t> a CE disclose PHI under HIPAA? – Understanding, Relationship, Trust, Balance</a:t>
            </a:r>
          </a:p>
          <a:p>
            <a:endParaRPr lang="en-US" sz="1100" dirty="0"/>
          </a:p>
          <a:p>
            <a:endParaRPr lang="en-US" sz="1100" dirty="0"/>
          </a:p>
          <a:p>
            <a:r>
              <a:rPr lang="en-US" sz="1100" dirty="0"/>
              <a:t>WHEN MAY DISCLOSE:</a:t>
            </a:r>
          </a:p>
          <a:p>
            <a:endParaRPr lang="en-US" sz="1100" dirty="0"/>
          </a:p>
          <a:p>
            <a:r>
              <a:rPr kumimoji="1" lang="en-US" sz="1100" b="1" i="0" kern="1200" dirty="0">
                <a:solidFill>
                  <a:schemeClr val="tx1"/>
                </a:solidFill>
                <a:effectLst/>
                <a:latin typeface="Times New Roman" pitchFamily="18" charset="0"/>
                <a:ea typeface="+mn-ea"/>
                <a:cs typeface="+mn-cs"/>
              </a:rPr>
              <a:t>(1) To the Individual.</a:t>
            </a:r>
            <a:r>
              <a:rPr kumimoji="1" lang="en-US" sz="1100" b="0" i="0" kern="1200" dirty="0">
                <a:solidFill>
                  <a:schemeClr val="tx1"/>
                </a:solidFill>
                <a:effectLst/>
                <a:latin typeface="Times New Roman" pitchFamily="18" charset="0"/>
                <a:ea typeface="+mn-ea"/>
                <a:cs typeface="+mn-cs"/>
              </a:rPr>
              <a:t> A covered entity may disclose protected health information to the individual who is the subject of the information.</a:t>
            </a:r>
          </a:p>
          <a:p>
            <a:r>
              <a:rPr kumimoji="1" lang="en-US" sz="1100" b="1" i="0" kern="1200" dirty="0">
                <a:solidFill>
                  <a:schemeClr val="tx1"/>
                </a:solidFill>
                <a:effectLst/>
                <a:latin typeface="Times New Roman" pitchFamily="18" charset="0"/>
                <a:ea typeface="+mn-ea"/>
                <a:cs typeface="+mn-cs"/>
              </a:rPr>
              <a:t>(2) Treatment, Payment, Health Care Operations.</a:t>
            </a:r>
            <a:r>
              <a:rPr kumimoji="1" lang="en-US" sz="1100" b="0" i="0" kern="1200" dirty="0">
                <a:solidFill>
                  <a:schemeClr val="tx1"/>
                </a:solidFill>
                <a:effectLst/>
                <a:latin typeface="Times New Roman" pitchFamily="18" charset="0"/>
                <a:ea typeface="+mn-ea"/>
                <a:cs typeface="+mn-cs"/>
              </a:rPr>
              <a:t> A covered entity may use and disclose protected health information for its own treatment, payment, and health care operations activities.</a:t>
            </a:r>
            <a:r>
              <a:rPr kumimoji="1" lang="en-US" sz="1100" b="0" i="0" kern="1200" baseline="30000" dirty="0">
                <a:solidFill>
                  <a:schemeClr val="tx1"/>
                </a:solidFill>
                <a:effectLst/>
                <a:latin typeface="Times New Roman" pitchFamily="18" charset="0"/>
                <a:ea typeface="+mn-ea"/>
                <a:cs typeface="+mn-cs"/>
              </a:rPr>
              <a:t>19</a:t>
            </a:r>
            <a:r>
              <a:rPr kumimoji="1" lang="en-US" sz="1100" b="0" i="0" kern="1200" dirty="0">
                <a:solidFill>
                  <a:schemeClr val="tx1"/>
                </a:solidFill>
                <a:effectLst/>
                <a:latin typeface="Times New Roman" pitchFamily="18" charset="0"/>
                <a:ea typeface="+mn-ea"/>
                <a:cs typeface="+mn-cs"/>
              </a:rPr>
              <a:t> A covered entity also may disclose protected health information for the treatment activities of any health care provider, the payment activities of another covered entity and of any health care provider, or the health care operations of another covered entity involving either quality or competency assurance activities or fraud and abuse detection and compliance activities, if both covered entities have or had a relationship with the individual and the protected health information pertains to the relationship. See additional guidance on  </a:t>
            </a:r>
            <a:r>
              <a:rPr kumimoji="1" lang="en-US" sz="1100" b="0" i="0" u="sng" kern="1200" dirty="0">
                <a:solidFill>
                  <a:schemeClr val="tx1"/>
                </a:solidFill>
                <a:effectLst/>
                <a:latin typeface="Times New Roman" pitchFamily="18" charset="0"/>
                <a:ea typeface="+mn-ea"/>
                <a:cs typeface="+mn-cs"/>
                <a:hlinkClick r:id="rId3"/>
              </a:rPr>
              <a:t>Treatment, Payment, &amp; Health Care Operations</a:t>
            </a:r>
            <a:r>
              <a:rPr kumimoji="1" lang="en-US" sz="1100" b="0" i="0" kern="1200" dirty="0">
                <a:solidFill>
                  <a:schemeClr val="tx1"/>
                </a:solidFill>
                <a:effectLst/>
                <a:latin typeface="Times New Roman" pitchFamily="18" charset="0"/>
                <a:ea typeface="+mn-ea"/>
                <a:cs typeface="+mn-cs"/>
              </a:rPr>
              <a:t>.</a:t>
            </a:r>
          </a:p>
          <a:p>
            <a:br>
              <a:rPr kumimoji="1" lang="en-US" sz="1100" b="0" i="0" kern="1200" dirty="0">
                <a:solidFill>
                  <a:schemeClr val="tx1"/>
                </a:solidFill>
                <a:effectLst/>
                <a:latin typeface="Times New Roman" pitchFamily="18" charset="0"/>
                <a:ea typeface="+mn-ea"/>
                <a:cs typeface="+mn-cs"/>
              </a:rPr>
            </a:br>
            <a:r>
              <a:rPr kumimoji="1" lang="en-US" sz="1100" b="1" i="1" kern="1200" dirty="0">
                <a:solidFill>
                  <a:schemeClr val="tx1"/>
                </a:solidFill>
                <a:effectLst/>
                <a:latin typeface="Times New Roman" pitchFamily="18" charset="0"/>
                <a:ea typeface="+mn-ea"/>
                <a:cs typeface="+mn-cs"/>
              </a:rPr>
              <a:t>Treatment</a:t>
            </a:r>
            <a:r>
              <a:rPr kumimoji="1" lang="en-US" sz="1100" b="0" i="0" kern="1200" dirty="0">
                <a:solidFill>
                  <a:schemeClr val="tx1"/>
                </a:solidFill>
                <a:effectLst/>
                <a:latin typeface="Times New Roman" pitchFamily="18" charset="0"/>
                <a:ea typeface="+mn-ea"/>
                <a:cs typeface="+mn-cs"/>
              </a:rPr>
              <a:t> is the provision, coordination, or management of health care and related services for an individual by one or more health care providers, including consultation between providers regarding a patient and referral of a patient by one provider to another.</a:t>
            </a:r>
            <a:r>
              <a:rPr kumimoji="1" lang="en-US" sz="1100" b="0" i="0" kern="1200" baseline="30000" dirty="0">
                <a:solidFill>
                  <a:schemeClr val="tx1"/>
                </a:solidFill>
                <a:effectLst/>
                <a:latin typeface="Times New Roman" pitchFamily="18" charset="0"/>
                <a:ea typeface="+mn-ea"/>
                <a:cs typeface="+mn-cs"/>
              </a:rPr>
              <a:t>20</a:t>
            </a:r>
            <a:endParaRPr kumimoji="1" lang="en-US" sz="1100" b="0" i="0" kern="1200" dirty="0">
              <a:solidFill>
                <a:schemeClr val="tx1"/>
              </a:solidFill>
              <a:effectLst/>
              <a:latin typeface="Times New Roman" pitchFamily="18" charset="0"/>
              <a:ea typeface="+mn-ea"/>
              <a:cs typeface="+mn-cs"/>
            </a:endParaRPr>
          </a:p>
          <a:p>
            <a:br>
              <a:rPr kumimoji="1" lang="en-US" sz="1100" b="0" i="0" kern="1200" dirty="0">
                <a:solidFill>
                  <a:schemeClr val="tx1"/>
                </a:solidFill>
                <a:effectLst/>
                <a:latin typeface="Times New Roman" pitchFamily="18" charset="0"/>
                <a:ea typeface="+mn-ea"/>
                <a:cs typeface="+mn-cs"/>
              </a:rPr>
            </a:br>
            <a:r>
              <a:rPr kumimoji="1" lang="en-US" sz="1100" b="1" i="1" kern="1200" dirty="0">
                <a:solidFill>
                  <a:schemeClr val="tx1"/>
                </a:solidFill>
                <a:effectLst/>
                <a:latin typeface="Times New Roman" pitchFamily="18" charset="0"/>
                <a:ea typeface="+mn-ea"/>
                <a:cs typeface="+mn-cs"/>
              </a:rPr>
              <a:t>Payment</a:t>
            </a:r>
            <a:r>
              <a:rPr kumimoji="1" lang="en-US" sz="1100" b="0" i="0" kern="1200" dirty="0">
                <a:solidFill>
                  <a:schemeClr val="tx1"/>
                </a:solidFill>
                <a:effectLst/>
                <a:latin typeface="Times New Roman" pitchFamily="18" charset="0"/>
                <a:ea typeface="+mn-ea"/>
                <a:cs typeface="+mn-cs"/>
              </a:rPr>
              <a:t> encompasses activities of a health plan to obtain premiums, determine or fulfill responsibilities for coverage and provision of benefits, and furnish or obtain reimbursement for health care delivered to an individual</a:t>
            </a:r>
            <a:r>
              <a:rPr kumimoji="1" lang="en-US" sz="1100" b="0" i="0" kern="1200" baseline="30000" dirty="0">
                <a:solidFill>
                  <a:schemeClr val="tx1"/>
                </a:solidFill>
                <a:effectLst/>
                <a:latin typeface="Times New Roman" pitchFamily="18" charset="0"/>
                <a:ea typeface="+mn-ea"/>
                <a:cs typeface="+mn-cs"/>
              </a:rPr>
              <a:t>21</a:t>
            </a:r>
            <a:r>
              <a:rPr kumimoji="1" lang="en-US" sz="1100" b="0" i="0" kern="1200" dirty="0">
                <a:solidFill>
                  <a:schemeClr val="tx1"/>
                </a:solidFill>
                <a:effectLst/>
                <a:latin typeface="Times New Roman" pitchFamily="18" charset="0"/>
                <a:ea typeface="+mn-ea"/>
                <a:cs typeface="+mn-cs"/>
              </a:rPr>
              <a:t> and activities of a health care provider to obtain payment or be reimbursed for the provision of health care to an individual.</a:t>
            </a:r>
            <a:br>
              <a:rPr kumimoji="1" lang="en-US" sz="1100" b="0" i="0" kern="1200" dirty="0">
                <a:solidFill>
                  <a:schemeClr val="tx1"/>
                </a:solidFill>
                <a:effectLst/>
                <a:latin typeface="Times New Roman" pitchFamily="18" charset="0"/>
                <a:ea typeface="+mn-ea"/>
                <a:cs typeface="+mn-cs"/>
              </a:rPr>
            </a:br>
            <a:r>
              <a:rPr kumimoji="1" lang="en-US" sz="1100" b="0" i="0" kern="1200" dirty="0">
                <a:solidFill>
                  <a:schemeClr val="tx1"/>
                </a:solidFill>
                <a:effectLst/>
                <a:latin typeface="Times New Roman" pitchFamily="18" charset="0"/>
                <a:ea typeface="+mn-ea"/>
                <a:cs typeface="+mn-cs"/>
              </a:rPr>
              <a:t> </a:t>
            </a:r>
          </a:p>
          <a:p>
            <a:r>
              <a:rPr kumimoji="1" lang="en-US" sz="1100" b="1" i="1" kern="1200" dirty="0">
                <a:solidFill>
                  <a:schemeClr val="tx1"/>
                </a:solidFill>
                <a:effectLst/>
                <a:latin typeface="Times New Roman" pitchFamily="18" charset="0"/>
                <a:ea typeface="+mn-ea"/>
                <a:cs typeface="+mn-cs"/>
              </a:rPr>
              <a:t>Health care operations</a:t>
            </a:r>
            <a:r>
              <a:rPr kumimoji="1" lang="en-US" sz="1100" b="0" i="0" kern="1200" dirty="0">
                <a:solidFill>
                  <a:schemeClr val="tx1"/>
                </a:solidFill>
                <a:effectLst/>
                <a:latin typeface="Times New Roman" pitchFamily="18" charset="0"/>
                <a:ea typeface="+mn-ea"/>
                <a:cs typeface="+mn-cs"/>
              </a:rPr>
              <a:t> are any of the following activities: (a) quality assessment and improvement activities, including case management and care coordination; (b) competency assurance activities, including provider or health plan performance evaluation, credentialing, and accreditation; (c) conducting or arranging for medical reviews, audits, or legal services, including fraud and abuse detection and compliance programs; (d) specified insurance functions, such as underwriting, risk rating, and reinsuring risk; (e) business planning, development, management, and administration; and (f) business management and general administrative activities of the entity, including but not limited to: de-identifying protected health information, creating a limited data set, and certain fundraising for the benefit of the covered entity.</a:t>
            </a:r>
            <a:r>
              <a:rPr kumimoji="1" lang="en-US" sz="1100" b="0" i="0" kern="1200" baseline="30000" dirty="0">
                <a:solidFill>
                  <a:schemeClr val="tx1"/>
                </a:solidFill>
                <a:effectLst/>
                <a:latin typeface="Times New Roman" pitchFamily="18" charset="0"/>
                <a:ea typeface="+mn-ea"/>
                <a:cs typeface="+mn-cs"/>
              </a:rPr>
              <a:t>22</a:t>
            </a:r>
            <a:br>
              <a:rPr kumimoji="1" lang="en-US" sz="1100" b="0" i="0" kern="1200" dirty="0">
                <a:solidFill>
                  <a:schemeClr val="tx1"/>
                </a:solidFill>
                <a:effectLst/>
                <a:latin typeface="Times New Roman" pitchFamily="18" charset="0"/>
                <a:ea typeface="+mn-ea"/>
                <a:cs typeface="+mn-cs"/>
              </a:rPr>
            </a:br>
            <a:r>
              <a:rPr kumimoji="1" lang="en-US" sz="1100" b="0" i="0" kern="1200" dirty="0">
                <a:solidFill>
                  <a:schemeClr val="tx1"/>
                </a:solidFill>
                <a:effectLst/>
                <a:latin typeface="Times New Roman" pitchFamily="18" charset="0"/>
                <a:ea typeface="+mn-ea"/>
                <a:cs typeface="+mn-cs"/>
              </a:rPr>
              <a:t> </a:t>
            </a:r>
          </a:p>
          <a:p>
            <a:r>
              <a:rPr kumimoji="1" lang="en-US" sz="1100" b="0" i="0" kern="1200" dirty="0">
                <a:solidFill>
                  <a:schemeClr val="tx1"/>
                </a:solidFill>
                <a:effectLst/>
                <a:latin typeface="Times New Roman" pitchFamily="18" charset="0"/>
                <a:ea typeface="+mn-ea"/>
                <a:cs typeface="+mn-cs"/>
              </a:rPr>
              <a:t>Most uses and disclosures of psychotherapy notes for treatment, payment, and health care operations purposes require an authorization as described below.</a:t>
            </a:r>
            <a:r>
              <a:rPr kumimoji="1" lang="en-US" sz="1100" b="0" i="0" kern="1200" baseline="30000" dirty="0">
                <a:solidFill>
                  <a:schemeClr val="tx1"/>
                </a:solidFill>
                <a:effectLst/>
                <a:latin typeface="Times New Roman" pitchFamily="18" charset="0"/>
                <a:ea typeface="+mn-ea"/>
                <a:cs typeface="+mn-cs"/>
              </a:rPr>
              <a:t>23</a:t>
            </a:r>
            <a:r>
              <a:rPr kumimoji="1" lang="en-US" sz="1100" b="0" i="0" kern="1200" dirty="0">
                <a:solidFill>
                  <a:schemeClr val="tx1"/>
                </a:solidFill>
                <a:effectLst/>
                <a:latin typeface="Times New Roman" pitchFamily="18" charset="0"/>
                <a:ea typeface="+mn-ea"/>
                <a:cs typeface="+mn-cs"/>
              </a:rPr>
              <a:t> Obtaining “consent” (written permission from individuals to use and disclose their protected health information for treatment, payment, and health care operations) is optional under the Privacy Rule for all covered entities.</a:t>
            </a:r>
            <a:r>
              <a:rPr kumimoji="1" lang="en-US" sz="1100" b="0" i="0" kern="1200" baseline="30000" dirty="0">
                <a:solidFill>
                  <a:schemeClr val="tx1"/>
                </a:solidFill>
                <a:effectLst/>
                <a:latin typeface="Times New Roman" pitchFamily="18" charset="0"/>
                <a:ea typeface="+mn-ea"/>
                <a:cs typeface="+mn-cs"/>
              </a:rPr>
              <a:t>24</a:t>
            </a:r>
            <a:r>
              <a:rPr kumimoji="1" lang="en-US" sz="1100" b="0" i="0" kern="1200" dirty="0">
                <a:solidFill>
                  <a:schemeClr val="tx1"/>
                </a:solidFill>
                <a:effectLst/>
                <a:latin typeface="Times New Roman" pitchFamily="18" charset="0"/>
                <a:ea typeface="+mn-ea"/>
                <a:cs typeface="+mn-cs"/>
              </a:rPr>
              <a:t> The content of a consent form, and the process for obtaining consent, are at the discretion of the covered entity electing to seek consent.</a:t>
            </a:r>
          </a:p>
          <a:p>
            <a:r>
              <a:rPr kumimoji="1" lang="en-US" sz="1100" b="1" i="0" kern="1200" dirty="0">
                <a:solidFill>
                  <a:schemeClr val="tx1"/>
                </a:solidFill>
                <a:effectLst/>
                <a:latin typeface="Times New Roman" pitchFamily="18" charset="0"/>
                <a:ea typeface="+mn-ea"/>
                <a:cs typeface="+mn-cs"/>
              </a:rPr>
              <a:t>(3) Uses and Disclosures with Opportunity to Agree or Object.</a:t>
            </a:r>
            <a:r>
              <a:rPr kumimoji="1" lang="en-US" sz="1100" b="0" i="0" kern="1200" dirty="0">
                <a:solidFill>
                  <a:schemeClr val="tx1"/>
                </a:solidFill>
                <a:effectLst/>
                <a:latin typeface="Times New Roman" pitchFamily="18" charset="0"/>
                <a:ea typeface="+mn-ea"/>
                <a:cs typeface="+mn-cs"/>
              </a:rPr>
              <a:t> Informal permission may be obtained by asking the individual outright, or by circumstances that clearly give the individual the opportunity to agree, acquiesce, or object. Where the individual is incapacitated, in an emergency situation, or not available, covered entities generally may make such uses and disclosures, if in the exercise of their professional judgment, the use or disclosure is determined to be in the best interests of the individual.</a:t>
            </a:r>
          </a:p>
          <a:p>
            <a:r>
              <a:rPr kumimoji="1" lang="en-US" sz="1100" b="1" i="1" kern="1200" dirty="0">
                <a:solidFill>
                  <a:schemeClr val="tx1"/>
                </a:solidFill>
                <a:effectLst/>
                <a:latin typeface="Times New Roman" pitchFamily="18" charset="0"/>
                <a:ea typeface="+mn-ea"/>
                <a:cs typeface="+mn-cs"/>
              </a:rPr>
              <a:t>Facility Directories.</a:t>
            </a:r>
            <a:r>
              <a:rPr kumimoji="1" lang="en-US" sz="1100" b="0" i="0" kern="1200" dirty="0">
                <a:solidFill>
                  <a:schemeClr val="tx1"/>
                </a:solidFill>
                <a:effectLst/>
                <a:latin typeface="Times New Roman" pitchFamily="18" charset="0"/>
                <a:ea typeface="+mn-ea"/>
                <a:cs typeface="+mn-cs"/>
              </a:rPr>
              <a:t> It is a common practice in many health care facilities, such as hospitals, to maintain a directory of patient contact information. A covered health care provider may rely on an individual’s informal permission to list in its facility directory the individual’s name, general condition, religious affiliation, and location in the provider’s facility.</a:t>
            </a:r>
            <a:r>
              <a:rPr kumimoji="1" lang="en-US" sz="1100" b="0" i="0" kern="1200" baseline="30000" dirty="0">
                <a:solidFill>
                  <a:schemeClr val="tx1"/>
                </a:solidFill>
                <a:effectLst/>
                <a:latin typeface="Times New Roman" pitchFamily="18" charset="0"/>
                <a:ea typeface="+mn-ea"/>
                <a:cs typeface="+mn-cs"/>
              </a:rPr>
              <a:t>25</a:t>
            </a:r>
            <a:r>
              <a:rPr kumimoji="1" lang="en-US" sz="1100" b="0" i="0" kern="1200" dirty="0">
                <a:solidFill>
                  <a:schemeClr val="tx1"/>
                </a:solidFill>
                <a:effectLst/>
                <a:latin typeface="Times New Roman" pitchFamily="18" charset="0"/>
                <a:ea typeface="+mn-ea"/>
                <a:cs typeface="+mn-cs"/>
              </a:rPr>
              <a:t> The provider may then disclose the individual’s condition and location in the facility to anyone asking for the individual by name, and also may disclose religious affiliation to clergy. Members of the clergy are not required to ask for the individual by name when inquiring about patient religious affiliation.</a:t>
            </a:r>
          </a:p>
          <a:p>
            <a:r>
              <a:rPr kumimoji="1" lang="en-US" sz="1100" b="1" i="1" kern="1200" dirty="0">
                <a:solidFill>
                  <a:schemeClr val="tx1"/>
                </a:solidFill>
                <a:effectLst/>
                <a:latin typeface="Times New Roman" pitchFamily="18" charset="0"/>
                <a:ea typeface="+mn-ea"/>
                <a:cs typeface="+mn-cs"/>
              </a:rPr>
              <a:t>For Notification and Other Purposes.</a:t>
            </a:r>
            <a:r>
              <a:rPr kumimoji="1" lang="en-US" sz="1100" b="0" i="0" kern="1200" dirty="0">
                <a:solidFill>
                  <a:schemeClr val="tx1"/>
                </a:solidFill>
                <a:effectLst/>
                <a:latin typeface="Times New Roman" pitchFamily="18" charset="0"/>
                <a:ea typeface="+mn-ea"/>
                <a:cs typeface="+mn-cs"/>
              </a:rPr>
              <a:t> A covered entity also may rely on an individual’s informal permission to disclose to the individual’s family, relatives, or friends, or to other persons whom the individual identifies, protected health information directly relevant to that person’s involvement in the individual’s care or payment for care. </a:t>
            </a:r>
            <a:r>
              <a:rPr kumimoji="1" lang="en-US" sz="1100" b="0" i="0" kern="1200" baseline="30000" dirty="0">
                <a:solidFill>
                  <a:schemeClr val="tx1"/>
                </a:solidFill>
                <a:effectLst/>
                <a:latin typeface="Times New Roman" pitchFamily="18" charset="0"/>
                <a:ea typeface="+mn-ea"/>
                <a:cs typeface="+mn-cs"/>
              </a:rPr>
              <a:t>26</a:t>
            </a:r>
            <a:r>
              <a:rPr kumimoji="1" lang="en-US" sz="1100" b="0" i="0" kern="1200" dirty="0">
                <a:solidFill>
                  <a:schemeClr val="tx1"/>
                </a:solidFill>
                <a:effectLst/>
                <a:latin typeface="Times New Roman" pitchFamily="18" charset="0"/>
                <a:ea typeface="+mn-ea"/>
                <a:cs typeface="+mn-cs"/>
              </a:rPr>
              <a:t> This provision, for example, allows a pharmacist to dispense filled prescriptions to a person acting on behalf of the patient. Similarly, a covered entity may rely on an individual’s informal permission to use or disclose protected health information for the purpose of notifying (including identifying or locating) family members, personal representatives, or others responsible for the individual’s care of the individual’s location, general condition, or death. In addition, protected health information may be disclosed for notification purposes to public or private entities authorized by law or charter to assist in disaster relief efforts.</a:t>
            </a:r>
          </a:p>
          <a:p>
            <a:r>
              <a:rPr kumimoji="1" lang="en-US" sz="1100" b="1" i="0" kern="1200" dirty="0">
                <a:solidFill>
                  <a:schemeClr val="tx1"/>
                </a:solidFill>
                <a:effectLst/>
                <a:latin typeface="Times New Roman" pitchFamily="18" charset="0"/>
                <a:ea typeface="+mn-ea"/>
                <a:cs typeface="+mn-cs"/>
              </a:rPr>
              <a:t>(4) Incidental Use and Disclosure.</a:t>
            </a:r>
            <a:r>
              <a:rPr kumimoji="1" lang="en-US" sz="1100" b="0" i="0" kern="1200" dirty="0">
                <a:solidFill>
                  <a:schemeClr val="tx1"/>
                </a:solidFill>
                <a:effectLst/>
                <a:latin typeface="Times New Roman" pitchFamily="18" charset="0"/>
                <a:ea typeface="+mn-ea"/>
                <a:cs typeface="+mn-cs"/>
              </a:rPr>
              <a:t> The Privacy Rule does not require that every risk of an incidental use or disclosure of protected health information be eliminated. A use or disclosure of this information that occurs as a result of, or as “incident to,” an otherwise permitted use or disclosure is permitted as long as the covered entity has adopted reasonable safeguards as required by the Privacy Rule, and the information being shared was limited to the “minimum necessary,” as required by the Privacy Rule.</a:t>
            </a:r>
            <a:r>
              <a:rPr kumimoji="1" lang="en-US" sz="1100" b="0" i="0" kern="1200" baseline="30000" dirty="0">
                <a:solidFill>
                  <a:schemeClr val="tx1"/>
                </a:solidFill>
                <a:effectLst/>
                <a:latin typeface="Times New Roman" pitchFamily="18" charset="0"/>
                <a:ea typeface="+mn-ea"/>
                <a:cs typeface="+mn-cs"/>
              </a:rPr>
              <a:t>27</a:t>
            </a:r>
            <a:r>
              <a:rPr kumimoji="1" lang="en-US" sz="1100" b="0" i="0" kern="1200" dirty="0">
                <a:solidFill>
                  <a:schemeClr val="tx1"/>
                </a:solidFill>
                <a:effectLst/>
                <a:latin typeface="Times New Roman" pitchFamily="18" charset="0"/>
                <a:ea typeface="+mn-ea"/>
                <a:cs typeface="+mn-cs"/>
              </a:rPr>
              <a:t> See additional guidance on </a:t>
            </a:r>
            <a:r>
              <a:rPr kumimoji="1" lang="en-US" sz="1100" b="0" i="0" u="sng" kern="1200" dirty="0">
                <a:solidFill>
                  <a:schemeClr val="tx1"/>
                </a:solidFill>
                <a:effectLst/>
                <a:latin typeface="Times New Roman" pitchFamily="18" charset="0"/>
                <a:ea typeface="+mn-ea"/>
                <a:cs typeface="+mn-cs"/>
                <a:hlinkClick r:id="rId4"/>
              </a:rPr>
              <a:t>Incidental Uses and Disclosures</a:t>
            </a:r>
            <a:r>
              <a:rPr kumimoji="1" lang="en-US" sz="1100" b="0" i="0" kern="1200" dirty="0">
                <a:solidFill>
                  <a:schemeClr val="tx1"/>
                </a:solidFill>
                <a:effectLst/>
                <a:latin typeface="Times New Roman" pitchFamily="18" charset="0"/>
                <a:ea typeface="+mn-ea"/>
                <a:cs typeface="+mn-cs"/>
              </a:rPr>
              <a:t>.</a:t>
            </a:r>
          </a:p>
          <a:p>
            <a:r>
              <a:rPr kumimoji="1" lang="en-US" sz="1100" b="1" i="0" kern="1200" dirty="0">
                <a:solidFill>
                  <a:schemeClr val="tx1"/>
                </a:solidFill>
                <a:effectLst/>
                <a:latin typeface="Times New Roman" pitchFamily="18" charset="0"/>
                <a:ea typeface="+mn-ea"/>
                <a:cs typeface="+mn-cs"/>
              </a:rPr>
              <a:t>(5) Public Interest and Benefit Activities.</a:t>
            </a:r>
            <a:r>
              <a:rPr kumimoji="1" lang="en-US" sz="1100" b="0" i="0" kern="1200" dirty="0">
                <a:solidFill>
                  <a:schemeClr val="tx1"/>
                </a:solidFill>
                <a:effectLst/>
                <a:latin typeface="Times New Roman" pitchFamily="18" charset="0"/>
                <a:ea typeface="+mn-ea"/>
                <a:cs typeface="+mn-cs"/>
              </a:rPr>
              <a:t> The Privacy Rule permits use and disclosure of protected health information, without an individual’s authorization or permission, for 12 national priority purposes.</a:t>
            </a:r>
            <a:r>
              <a:rPr kumimoji="1" lang="en-US" sz="1100" b="0" i="0" kern="1200" baseline="30000" dirty="0">
                <a:solidFill>
                  <a:schemeClr val="tx1"/>
                </a:solidFill>
                <a:effectLst/>
                <a:latin typeface="Times New Roman" pitchFamily="18" charset="0"/>
                <a:ea typeface="+mn-ea"/>
                <a:cs typeface="+mn-cs"/>
              </a:rPr>
              <a:t>28</a:t>
            </a:r>
            <a:r>
              <a:rPr kumimoji="1" lang="en-US" sz="1100" b="0" i="0" kern="1200" dirty="0">
                <a:solidFill>
                  <a:schemeClr val="tx1"/>
                </a:solidFill>
                <a:effectLst/>
                <a:latin typeface="Times New Roman" pitchFamily="18" charset="0"/>
                <a:ea typeface="+mn-ea"/>
                <a:cs typeface="+mn-cs"/>
              </a:rPr>
              <a:t> These disclosures are permitted, although not required, by the Rule in recognition of the important uses made of health information outside of the health care context. Specific conditions or limitations apply to each public interest purpose, striking the balance between the individual privacy interest and the public interest need for this information. </a:t>
            </a:r>
          </a:p>
          <a:p>
            <a:r>
              <a:rPr kumimoji="1" lang="en-US" sz="1100" b="1" i="1" kern="1200" dirty="0">
                <a:solidFill>
                  <a:schemeClr val="tx1"/>
                </a:solidFill>
                <a:effectLst/>
                <a:latin typeface="Times New Roman" pitchFamily="18" charset="0"/>
                <a:ea typeface="+mn-ea"/>
                <a:cs typeface="+mn-cs"/>
              </a:rPr>
              <a:t>Required by Law.</a:t>
            </a:r>
            <a:r>
              <a:rPr kumimoji="1" lang="en-US" sz="1100" b="0" i="0" kern="1200" dirty="0">
                <a:solidFill>
                  <a:schemeClr val="tx1"/>
                </a:solidFill>
                <a:effectLst/>
                <a:latin typeface="Times New Roman" pitchFamily="18" charset="0"/>
                <a:ea typeface="+mn-ea"/>
                <a:cs typeface="+mn-cs"/>
              </a:rPr>
              <a:t> Covered entities may use and disclose protected health information without individual authorization as required by law (including by statute, regulation, or court orders).</a:t>
            </a:r>
            <a:r>
              <a:rPr kumimoji="1" lang="en-US" sz="1100" b="0" i="0" kern="1200" baseline="30000" dirty="0">
                <a:solidFill>
                  <a:schemeClr val="tx1"/>
                </a:solidFill>
                <a:effectLst/>
                <a:latin typeface="Times New Roman" pitchFamily="18" charset="0"/>
                <a:ea typeface="+mn-ea"/>
                <a:cs typeface="+mn-cs"/>
              </a:rPr>
              <a:t>29</a:t>
            </a:r>
            <a:endParaRPr kumimoji="1" lang="en-US" sz="1100" b="0" i="0" kern="1200" dirty="0">
              <a:solidFill>
                <a:schemeClr val="tx1"/>
              </a:solidFill>
              <a:effectLst/>
              <a:latin typeface="Times New Roman" pitchFamily="18" charset="0"/>
              <a:ea typeface="+mn-ea"/>
              <a:cs typeface="+mn-cs"/>
            </a:endParaRPr>
          </a:p>
          <a:p>
            <a:r>
              <a:rPr kumimoji="1" lang="en-US" sz="1100" b="1" i="1" kern="1200" dirty="0">
                <a:solidFill>
                  <a:schemeClr val="tx1"/>
                </a:solidFill>
                <a:effectLst/>
                <a:latin typeface="Times New Roman" pitchFamily="18" charset="0"/>
                <a:ea typeface="+mn-ea"/>
                <a:cs typeface="+mn-cs"/>
              </a:rPr>
              <a:t>Public Health Activities.</a:t>
            </a:r>
            <a:r>
              <a:rPr kumimoji="1" lang="en-US" sz="1100" b="0" i="0" kern="1200" dirty="0">
                <a:solidFill>
                  <a:schemeClr val="tx1"/>
                </a:solidFill>
                <a:effectLst/>
                <a:latin typeface="Times New Roman" pitchFamily="18" charset="0"/>
                <a:ea typeface="+mn-ea"/>
                <a:cs typeface="+mn-cs"/>
              </a:rPr>
              <a:t> Covered entities may disclose protected health information to: (1) public health authorities authorized by law to collect or receive such information for preventing or controlling disease, injury, or disability and to public health or other government authorities authorized to receive reports of child abuse and neglect; (2) entities subject to FDA regulation regarding FDA regulated products or activities for purposes such as adverse event reporting, tracking of products, product recalls, and post-marketing surveillance; (3) individuals who may have contracted or been exposed to a communicable disease when notification is authorized by law; and (4) employers, regarding employees, when requested by employers, for information concerning a work-related illness or injury or workplace related medical surveillance, because such information is needed by the employer to comply with the Occupational Safety and Health Administration (OHSA), the Mine Safety and Health Administration (MHSA), or similar state law.</a:t>
            </a:r>
            <a:r>
              <a:rPr kumimoji="1" lang="en-US" sz="1100" b="0" i="0" kern="1200" baseline="30000" dirty="0">
                <a:solidFill>
                  <a:schemeClr val="tx1"/>
                </a:solidFill>
                <a:effectLst/>
                <a:latin typeface="Times New Roman" pitchFamily="18" charset="0"/>
                <a:ea typeface="+mn-ea"/>
                <a:cs typeface="+mn-cs"/>
              </a:rPr>
              <a:t>30</a:t>
            </a:r>
            <a:r>
              <a:rPr kumimoji="1" lang="en-US" sz="1100" b="0" i="0" kern="1200" dirty="0">
                <a:solidFill>
                  <a:schemeClr val="tx1"/>
                </a:solidFill>
                <a:effectLst/>
                <a:latin typeface="Times New Roman" pitchFamily="18" charset="0"/>
                <a:ea typeface="+mn-ea"/>
                <a:cs typeface="+mn-cs"/>
              </a:rPr>
              <a:t> See additional guidance on  </a:t>
            </a:r>
            <a:r>
              <a:rPr kumimoji="1" lang="en-US" sz="1100" b="0" i="0" u="sng" kern="1200" dirty="0">
                <a:solidFill>
                  <a:schemeClr val="tx1"/>
                </a:solidFill>
                <a:effectLst/>
                <a:latin typeface="Times New Roman" pitchFamily="18" charset="0"/>
                <a:ea typeface="+mn-ea"/>
                <a:cs typeface="+mn-cs"/>
                <a:hlinkClick r:id="rId5"/>
              </a:rPr>
              <a:t>Public Health Activities</a:t>
            </a:r>
            <a:r>
              <a:rPr kumimoji="1" lang="en-US" sz="1100" b="0" i="0" kern="1200" dirty="0">
                <a:solidFill>
                  <a:schemeClr val="tx1"/>
                </a:solidFill>
                <a:effectLst/>
                <a:latin typeface="Times New Roman" pitchFamily="18" charset="0"/>
                <a:ea typeface="+mn-ea"/>
                <a:cs typeface="+mn-cs"/>
              </a:rPr>
              <a:t> and </a:t>
            </a:r>
            <a:r>
              <a:rPr kumimoji="1" lang="en-US" sz="1100" b="0" i="0" u="sng" kern="1200" dirty="0">
                <a:solidFill>
                  <a:schemeClr val="tx1"/>
                </a:solidFill>
                <a:effectLst/>
                <a:latin typeface="Times New Roman" pitchFamily="18" charset="0"/>
                <a:ea typeface="+mn-ea"/>
                <a:cs typeface="+mn-cs"/>
                <a:hlinkClick r:id="rId6"/>
              </a:rPr>
              <a:t>CDC's web pages on Public Health and HIPAA Guidance</a:t>
            </a:r>
            <a:r>
              <a:rPr kumimoji="1" lang="en-US" sz="1100" b="0" i="0" kern="1200" dirty="0">
                <a:solidFill>
                  <a:schemeClr val="tx1"/>
                </a:solidFill>
                <a:effectLst/>
                <a:latin typeface="Times New Roman" pitchFamily="18" charset="0"/>
                <a:ea typeface="+mn-ea"/>
                <a:cs typeface="+mn-cs"/>
              </a:rPr>
              <a:t>.</a:t>
            </a:r>
          </a:p>
          <a:p>
            <a:r>
              <a:rPr kumimoji="1" lang="en-US" sz="1100" b="1" i="1" kern="1200" dirty="0">
                <a:solidFill>
                  <a:schemeClr val="tx1"/>
                </a:solidFill>
                <a:effectLst/>
                <a:latin typeface="Times New Roman" pitchFamily="18" charset="0"/>
                <a:ea typeface="+mn-ea"/>
                <a:cs typeface="+mn-cs"/>
              </a:rPr>
              <a:t>Victims of Abuse, Neglect or Domestic Violence.</a:t>
            </a:r>
            <a:r>
              <a:rPr kumimoji="1" lang="en-US" sz="1100" b="0" i="0" kern="1200" dirty="0">
                <a:solidFill>
                  <a:schemeClr val="tx1"/>
                </a:solidFill>
                <a:effectLst/>
                <a:latin typeface="Times New Roman" pitchFamily="18" charset="0"/>
                <a:ea typeface="+mn-ea"/>
                <a:cs typeface="+mn-cs"/>
              </a:rPr>
              <a:t> In certain circumstances, covered entities may disclose protected health information to appropriate government authorities regarding victims of abuse, neglect, or domestic violence.</a:t>
            </a:r>
            <a:r>
              <a:rPr kumimoji="1" lang="en-US" sz="1100" b="0" i="0" kern="1200" baseline="30000" dirty="0">
                <a:solidFill>
                  <a:schemeClr val="tx1"/>
                </a:solidFill>
                <a:effectLst/>
                <a:latin typeface="Times New Roman" pitchFamily="18" charset="0"/>
                <a:ea typeface="+mn-ea"/>
                <a:cs typeface="+mn-cs"/>
              </a:rPr>
              <a:t>31</a:t>
            </a:r>
            <a:endParaRPr kumimoji="1" lang="en-US" sz="1100" b="0" i="0" kern="1200" dirty="0">
              <a:solidFill>
                <a:schemeClr val="tx1"/>
              </a:solidFill>
              <a:effectLst/>
              <a:latin typeface="Times New Roman" pitchFamily="18" charset="0"/>
              <a:ea typeface="+mn-ea"/>
              <a:cs typeface="+mn-cs"/>
            </a:endParaRPr>
          </a:p>
          <a:p>
            <a:r>
              <a:rPr kumimoji="1" lang="en-US" sz="1100" b="1" i="1" kern="1200" dirty="0">
                <a:solidFill>
                  <a:schemeClr val="tx1"/>
                </a:solidFill>
                <a:effectLst/>
                <a:latin typeface="Times New Roman" pitchFamily="18" charset="0"/>
                <a:ea typeface="+mn-ea"/>
                <a:cs typeface="+mn-cs"/>
              </a:rPr>
              <a:t>Health Oversight Activities.</a:t>
            </a:r>
            <a:r>
              <a:rPr kumimoji="1" lang="en-US" sz="1100" b="0" i="0" kern="1200" dirty="0">
                <a:solidFill>
                  <a:schemeClr val="tx1"/>
                </a:solidFill>
                <a:effectLst/>
                <a:latin typeface="Times New Roman" pitchFamily="18" charset="0"/>
                <a:ea typeface="+mn-ea"/>
                <a:cs typeface="+mn-cs"/>
              </a:rPr>
              <a:t> Covered entities may disclose protected health information to health oversight agencies (as defined in the Rule) for purposes of legally authorized health oversight activities, such as audits and investigations necessary for oversight of the health care system and government benefit programs.</a:t>
            </a:r>
            <a:r>
              <a:rPr kumimoji="1" lang="en-US" sz="1100" b="0" i="0" kern="1200" baseline="30000" dirty="0">
                <a:solidFill>
                  <a:schemeClr val="tx1"/>
                </a:solidFill>
                <a:effectLst/>
                <a:latin typeface="Times New Roman" pitchFamily="18" charset="0"/>
                <a:ea typeface="+mn-ea"/>
                <a:cs typeface="+mn-cs"/>
              </a:rPr>
              <a:t>32</a:t>
            </a:r>
            <a:endParaRPr kumimoji="1" lang="en-US" sz="1100" b="0" i="0" kern="1200" dirty="0">
              <a:solidFill>
                <a:schemeClr val="tx1"/>
              </a:solidFill>
              <a:effectLst/>
              <a:latin typeface="Times New Roman" pitchFamily="18" charset="0"/>
              <a:ea typeface="+mn-ea"/>
              <a:cs typeface="+mn-cs"/>
            </a:endParaRPr>
          </a:p>
          <a:p>
            <a:r>
              <a:rPr kumimoji="1" lang="en-US" sz="1100" b="1" i="1" kern="1200" dirty="0">
                <a:solidFill>
                  <a:schemeClr val="tx1"/>
                </a:solidFill>
                <a:effectLst/>
                <a:latin typeface="Times New Roman" pitchFamily="18" charset="0"/>
                <a:ea typeface="+mn-ea"/>
                <a:cs typeface="+mn-cs"/>
              </a:rPr>
              <a:t>Judicial and Administrative Proceedings.</a:t>
            </a:r>
            <a:r>
              <a:rPr kumimoji="1" lang="en-US" sz="1100" b="0" i="0" kern="1200" dirty="0">
                <a:solidFill>
                  <a:schemeClr val="tx1"/>
                </a:solidFill>
                <a:effectLst/>
                <a:latin typeface="Times New Roman" pitchFamily="18" charset="0"/>
                <a:ea typeface="+mn-ea"/>
                <a:cs typeface="+mn-cs"/>
              </a:rPr>
              <a:t> Covered entities may disclose protected health information in a judicial or administrative proceeding if the request for the information is through an order from a court or administrative tribunal. Such information may also be disclosed in response to a subpoena or other lawful process if certain assurances regarding notice to the individual or a protective order are provided.</a:t>
            </a:r>
            <a:r>
              <a:rPr kumimoji="1" lang="en-US" sz="1100" b="0" i="0" kern="1200" baseline="30000" dirty="0">
                <a:solidFill>
                  <a:schemeClr val="tx1"/>
                </a:solidFill>
                <a:effectLst/>
                <a:latin typeface="Times New Roman" pitchFamily="18" charset="0"/>
                <a:ea typeface="+mn-ea"/>
                <a:cs typeface="+mn-cs"/>
              </a:rPr>
              <a:t>33</a:t>
            </a:r>
            <a:endParaRPr kumimoji="1" lang="en-US" sz="1100" b="0" i="0" kern="1200" dirty="0">
              <a:solidFill>
                <a:schemeClr val="tx1"/>
              </a:solidFill>
              <a:effectLst/>
              <a:latin typeface="Times New Roman" pitchFamily="18" charset="0"/>
              <a:ea typeface="+mn-ea"/>
              <a:cs typeface="+mn-cs"/>
            </a:endParaRPr>
          </a:p>
          <a:p>
            <a:r>
              <a:rPr kumimoji="1" lang="en-US" sz="1100" b="1" i="1" kern="1200" dirty="0">
                <a:solidFill>
                  <a:schemeClr val="tx1"/>
                </a:solidFill>
                <a:effectLst/>
                <a:latin typeface="Times New Roman" pitchFamily="18" charset="0"/>
                <a:ea typeface="+mn-ea"/>
                <a:cs typeface="+mn-cs"/>
              </a:rPr>
              <a:t>Law Enforcement Purposes.</a:t>
            </a:r>
            <a:r>
              <a:rPr kumimoji="1" lang="en-US" sz="1100" b="0" i="0" kern="1200" dirty="0">
                <a:solidFill>
                  <a:schemeClr val="tx1"/>
                </a:solidFill>
                <a:effectLst/>
                <a:latin typeface="Times New Roman" pitchFamily="18" charset="0"/>
                <a:ea typeface="+mn-ea"/>
                <a:cs typeface="+mn-cs"/>
              </a:rPr>
              <a:t> Covered entities may disclose protected health information to law enforcement officials for law enforcement purposes under the following six circumstances, and subject to specified conditions: (1) as required by law (including court orders, court-ordered warrants, subpoenas) and administrative requests; (2) to identify or locate a suspect, fugitive, material witness, or missing person; (3) in response to a law enforcement official’s request for information about a victim or suspected victim of a crime; (4) to alert law enforcement of a person’s death, if the covered entity suspects that criminal activity caused the death; (5) when a covered entity believes that protected health information is evidence of a crime that occurred on its premises; and (6) by a covered health care provider in a medical emergency not occurring on its premises, when necessary to inform law enforcement about the commission and nature of a crime, the location of the crime or crime victims, and the perpetrator of the crime.</a:t>
            </a:r>
            <a:r>
              <a:rPr kumimoji="1" lang="en-US" sz="1100" b="0" i="0" kern="1200" baseline="30000" dirty="0">
                <a:solidFill>
                  <a:schemeClr val="tx1"/>
                </a:solidFill>
                <a:effectLst/>
                <a:latin typeface="Times New Roman" pitchFamily="18" charset="0"/>
                <a:ea typeface="+mn-ea"/>
                <a:cs typeface="+mn-cs"/>
              </a:rPr>
              <a:t>34</a:t>
            </a:r>
            <a:endParaRPr kumimoji="1" lang="en-US" sz="1100" b="0" i="0" kern="1200" dirty="0">
              <a:solidFill>
                <a:schemeClr val="tx1"/>
              </a:solidFill>
              <a:effectLst/>
              <a:latin typeface="Times New Roman" pitchFamily="18" charset="0"/>
              <a:ea typeface="+mn-ea"/>
              <a:cs typeface="+mn-cs"/>
            </a:endParaRPr>
          </a:p>
          <a:p>
            <a:r>
              <a:rPr kumimoji="1" lang="en-US" sz="1100" b="1" i="1" kern="1200" dirty="0">
                <a:solidFill>
                  <a:schemeClr val="tx1"/>
                </a:solidFill>
                <a:effectLst/>
                <a:latin typeface="Times New Roman" pitchFamily="18" charset="0"/>
                <a:ea typeface="+mn-ea"/>
                <a:cs typeface="+mn-cs"/>
              </a:rPr>
              <a:t>Decedents.</a:t>
            </a:r>
            <a:r>
              <a:rPr kumimoji="1" lang="en-US" sz="1100" b="0" i="0" kern="1200" dirty="0">
                <a:solidFill>
                  <a:schemeClr val="tx1"/>
                </a:solidFill>
                <a:effectLst/>
                <a:latin typeface="Times New Roman" pitchFamily="18" charset="0"/>
                <a:ea typeface="+mn-ea"/>
                <a:cs typeface="+mn-cs"/>
              </a:rPr>
              <a:t> Covered entities may disclose protected health information to funeral directors as needed, and to coroners or medical examiners to identify a deceased person, determine the cause of death, and perform other functions authorized by law.</a:t>
            </a:r>
            <a:r>
              <a:rPr kumimoji="1" lang="en-US" sz="1100" b="0" i="0" kern="1200" baseline="30000" dirty="0">
                <a:solidFill>
                  <a:schemeClr val="tx1"/>
                </a:solidFill>
                <a:effectLst/>
                <a:latin typeface="Times New Roman" pitchFamily="18" charset="0"/>
                <a:ea typeface="+mn-ea"/>
                <a:cs typeface="+mn-cs"/>
              </a:rPr>
              <a:t>35</a:t>
            </a:r>
            <a:endParaRPr kumimoji="1" lang="en-US" sz="1100" b="0" i="0" kern="1200" dirty="0">
              <a:solidFill>
                <a:schemeClr val="tx1"/>
              </a:solidFill>
              <a:effectLst/>
              <a:latin typeface="Times New Roman" pitchFamily="18" charset="0"/>
              <a:ea typeface="+mn-ea"/>
              <a:cs typeface="+mn-cs"/>
            </a:endParaRPr>
          </a:p>
          <a:p>
            <a:r>
              <a:rPr kumimoji="1" lang="en-US" sz="1100" b="1" i="1" kern="1200" dirty="0">
                <a:solidFill>
                  <a:schemeClr val="tx1"/>
                </a:solidFill>
                <a:effectLst/>
                <a:latin typeface="Times New Roman" pitchFamily="18" charset="0"/>
                <a:ea typeface="+mn-ea"/>
                <a:cs typeface="+mn-cs"/>
              </a:rPr>
              <a:t>Cadaveric Organ, Eye, or Tissue Donation</a:t>
            </a:r>
            <a:r>
              <a:rPr kumimoji="1" lang="en-US" sz="1100" b="1" i="0" kern="1200" dirty="0">
                <a:solidFill>
                  <a:schemeClr val="tx1"/>
                </a:solidFill>
                <a:effectLst/>
                <a:latin typeface="Times New Roman" pitchFamily="18" charset="0"/>
                <a:ea typeface="+mn-ea"/>
                <a:cs typeface="+mn-cs"/>
              </a:rPr>
              <a:t>.</a:t>
            </a:r>
            <a:r>
              <a:rPr kumimoji="1" lang="en-US" sz="1100" b="0" i="0" kern="1200" dirty="0">
                <a:solidFill>
                  <a:schemeClr val="tx1"/>
                </a:solidFill>
                <a:effectLst/>
                <a:latin typeface="Times New Roman" pitchFamily="18" charset="0"/>
                <a:ea typeface="+mn-ea"/>
                <a:cs typeface="+mn-cs"/>
              </a:rPr>
              <a:t> Covered entities may use or disclose protected health information to facilitate the donation and transplantation of cadaveric organs, eyes, and tissue.</a:t>
            </a:r>
            <a:r>
              <a:rPr kumimoji="1" lang="en-US" sz="1100" b="0" i="0" kern="1200" baseline="30000" dirty="0">
                <a:solidFill>
                  <a:schemeClr val="tx1"/>
                </a:solidFill>
                <a:effectLst/>
                <a:latin typeface="Times New Roman" pitchFamily="18" charset="0"/>
                <a:ea typeface="+mn-ea"/>
                <a:cs typeface="+mn-cs"/>
              </a:rPr>
              <a:t>36</a:t>
            </a:r>
            <a:endParaRPr kumimoji="1" lang="en-US" sz="1100" b="0" i="0" kern="1200" dirty="0">
              <a:solidFill>
                <a:schemeClr val="tx1"/>
              </a:solidFill>
              <a:effectLst/>
              <a:latin typeface="Times New Roman" pitchFamily="18" charset="0"/>
              <a:ea typeface="+mn-ea"/>
              <a:cs typeface="+mn-cs"/>
            </a:endParaRPr>
          </a:p>
          <a:p>
            <a:r>
              <a:rPr kumimoji="1" lang="en-US" sz="1100" b="1" i="1" kern="1200" dirty="0">
                <a:solidFill>
                  <a:schemeClr val="tx1"/>
                </a:solidFill>
                <a:effectLst/>
                <a:latin typeface="Times New Roman" pitchFamily="18" charset="0"/>
                <a:ea typeface="+mn-ea"/>
                <a:cs typeface="+mn-cs"/>
              </a:rPr>
              <a:t>Research.</a:t>
            </a:r>
            <a:r>
              <a:rPr kumimoji="1" lang="en-US" sz="1100" b="0" i="0" kern="1200" dirty="0">
                <a:solidFill>
                  <a:schemeClr val="tx1"/>
                </a:solidFill>
                <a:effectLst/>
                <a:latin typeface="Times New Roman" pitchFamily="18" charset="0"/>
                <a:ea typeface="+mn-ea"/>
                <a:cs typeface="+mn-cs"/>
              </a:rPr>
              <a:t> “Research” is any systematic investigation designed to develop or contribute to generalizable knowledge.</a:t>
            </a:r>
            <a:r>
              <a:rPr kumimoji="1" lang="en-US" sz="1100" b="0" i="0" kern="1200" baseline="30000" dirty="0">
                <a:solidFill>
                  <a:schemeClr val="tx1"/>
                </a:solidFill>
                <a:effectLst/>
                <a:latin typeface="Times New Roman" pitchFamily="18" charset="0"/>
                <a:ea typeface="+mn-ea"/>
                <a:cs typeface="+mn-cs"/>
              </a:rPr>
              <a:t>37</a:t>
            </a:r>
            <a:r>
              <a:rPr kumimoji="1" lang="en-US" sz="1100" b="0" i="0" kern="1200" dirty="0">
                <a:solidFill>
                  <a:schemeClr val="tx1"/>
                </a:solidFill>
                <a:effectLst/>
                <a:latin typeface="Times New Roman" pitchFamily="18" charset="0"/>
                <a:ea typeface="+mn-ea"/>
                <a:cs typeface="+mn-cs"/>
              </a:rPr>
              <a:t> The Privacy Rule permits a covered entity to use and disclose protected health information for research purposes, without an individual’s authorization, provided the covered entity obtains either: (1) documentation that an alteration or waiver of individuals’ authorization for the use or disclosure of protected health information about them for research purposes has been approved by an Institutional Review Board or Privacy Board; (2) representations from the researcher that the use or disclosure of the protected health information is solely to prepare a research protocol or for similar purpose preparatory to research, that the researcher will not remove any protected health information from the covered entity, and that protected health information for which access is sought is necessary for the research; or (3) representations from the researcher that the use or disclosure sought is solely for research on the protected health information of decedents, that the protected health information sought is necessary for the research, and, at the request of the covered entity, documentation of the death of the individuals about whom information is sought.</a:t>
            </a:r>
            <a:r>
              <a:rPr kumimoji="1" lang="en-US" sz="1100" b="0" i="0" kern="1200" baseline="30000" dirty="0">
                <a:solidFill>
                  <a:schemeClr val="tx1"/>
                </a:solidFill>
                <a:effectLst/>
                <a:latin typeface="Times New Roman" pitchFamily="18" charset="0"/>
                <a:ea typeface="+mn-ea"/>
                <a:cs typeface="+mn-cs"/>
              </a:rPr>
              <a:t>38</a:t>
            </a:r>
            <a:r>
              <a:rPr kumimoji="1" lang="en-US" sz="1100" b="0" i="0" kern="1200" dirty="0">
                <a:solidFill>
                  <a:schemeClr val="tx1"/>
                </a:solidFill>
                <a:effectLst/>
                <a:latin typeface="Times New Roman" pitchFamily="18" charset="0"/>
                <a:ea typeface="+mn-ea"/>
                <a:cs typeface="+mn-cs"/>
              </a:rPr>
              <a:t> A covered entity also may use or disclose, without an individuals’ authorization, a limited data set of protected health information for research purposes (see discussion below).</a:t>
            </a:r>
            <a:r>
              <a:rPr kumimoji="1" lang="en-US" sz="1100" b="0" i="0" kern="1200" baseline="30000" dirty="0">
                <a:solidFill>
                  <a:schemeClr val="tx1"/>
                </a:solidFill>
                <a:effectLst/>
                <a:latin typeface="Times New Roman" pitchFamily="18" charset="0"/>
                <a:ea typeface="+mn-ea"/>
                <a:cs typeface="+mn-cs"/>
              </a:rPr>
              <a:t>39</a:t>
            </a:r>
            <a:r>
              <a:rPr kumimoji="1" lang="en-US" sz="1100" b="0" i="0" kern="1200" dirty="0">
                <a:solidFill>
                  <a:schemeClr val="tx1"/>
                </a:solidFill>
                <a:effectLst/>
                <a:latin typeface="Times New Roman" pitchFamily="18" charset="0"/>
                <a:ea typeface="+mn-ea"/>
                <a:cs typeface="+mn-cs"/>
              </a:rPr>
              <a:t> See additional guidance on  </a:t>
            </a:r>
            <a:r>
              <a:rPr kumimoji="1" lang="en-US" sz="1100" b="0" i="0" u="sng" kern="1200" dirty="0">
                <a:solidFill>
                  <a:schemeClr val="tx1"/>
                </a:solidFill>
                <a:effectLst/>
                <a:latin typeface="Times New Roman" pitchFamily="18" charset="0"/>
                <a:ea typeface="+mn-ea"/>
                <a:cs typeface="+mn-cs"/>
                <a:hlinkClick r:id="rId7"/>
              </a:rPr>
              <a:t>Research</a:t>
            </a:r>
            <a:r>
              <a:rPr kumimoji="1" lang="en-US" sz="1100" b="0" i="0" kern="1200" dirty="0">
                <a:solidFill>
                  <a:schemeClr val="tx1"/>
                </a:solidFill>
                <a:effectLst/>
                <a:latin typeface="Times New Roman" pitchFamily="18" charset="0"/>
                <a:ea typeface="+mn-ea"/>
                <a:cs typeface="+mn-cs"/>
              </a:rPr>
              <a:t> and </a:t>
            </a:r>
            <a:r>
              <a:rPr kumimoji="1" lang="en-US" sz="1100" b="0" i="0" u="sng" kern="1200" dirty="0">
                <a:solidFill>
                  <a:schemeClr val="tx1"/>
                </a:solidFill>
                <a:effectLst/>
                <a:latin typeface="Times New Roman" pitchFamily="18" charset="0"/>
                <a:ea typeface="+mn-ea"/>
                <a:cs typeface="+mn-cs"/>
                <a:hlinkClick r:id="rId8"/>
              </a:rPr>
              <a:t>NIH's publication of "Protecting Personal Health Information in Research: Understanding the HIPAA Privacy Rule." - PDF</a:t>
            </a:r>
            <a:endParaRPr kumimoji="1" lang="en-US" sz="1100" b="0" i="0" kern="1200" dirty="0">
              <a:solidFill>
                <a:schemeClr val="tx1"/>
              </a:solidFill>
              <a:effectLst/>
              <a:latin typeface="Times New Roman" pitchFamily="18" charset="0"/>
              <a:ea typeface="+mn-ea"/>
              <a:cs typeface="+mn-cs"/>
            </a:endParaRPr>
          </a:p>
          <a:p>
            <a:r>
              <a:rPr kumimoji="1" lang="en-US" sz="1100" b="1" i="1" kern="1200" dirty="0">
                <a:solidFill>
                  <a:schemeClr val="tx1"/>
                </a:solidFill>
                <a:effectLst/>
                <a:latin typeface="Times New Roman" pitchFamily="18" charset="0"/>
                <a:ea typeface="+mn-ea"/>
                <a:cs typeface="+mn-cs"/>
              </a:rPr>
              <a:t>Serious Threat to Health or Safety.</a:t>
            </a:r>
            <a:r>
              <a:rPr kumimoji="1" lang="en-US" sz="1100" b="0" i="0" kern="1200" dirty="0">
                <a:solidFill>
                  <a:schemeClr val="tx1"/>
                </a:solidFill>
                <a:effectLst/>
                <a:latin typeface="Times New Roman" pitchFamily="18" charset="0"/>
                <a:ea typeface="+mn-ea"/>
                <a:cs typeface="+mn-cs"/>
              </a:rPr>
              <a:t> Covered entities may disclose protected health information that they believe is necessary to prevent or lessen a serious and imminent threat to a person or the public, when such disclosure is made to someone they believe can prevent or lessen the threat (including the target of the threat). Covered entities may also disclose to law enforcement if the information is needed to identify or apprehend an escapee or violent criminal.</a:t>
            </a:r>
            <a:r>
              <a:rPr kumimoji="1" lang="en-US" sz="1100" b="0" i="0" kern="1200" baseline="30000" dirty="0">
                <a:solidFill>
                  <a:schemeClr val="tx1"/>
                </a:solidFill>
                <a:effectLst/>
                <a:latin typeface="Times New Roman" pitchFamily="18" charset="0"/>
                <a:ea typeface="+mn-ea"/>
                <a:cs typeface="+mn-cs"/>
              </a:rPr>
              <a:t>40</a:t>
            </a:r>
            <a:endParaRPr kumimoji="1" lang="en-US" sz="1100" b="0" i="0" kern="1200" dirty="0">
              <a:solidFill>
                <a:schemeClr val="tx1"/>
              </a:solidFill>
              <a:effectLst/>
              <a:latin typeface="Times New Roman" pitchFamily="18" charset="0"/>
              <a:ea typeface="+mn-ea"/>
              <a:cs typeface="+mn-cs"/>
            </a:endParaRPr>
          </a:p>
          <a:p>
            <a:r>
              <a:rPr kumimoji="1" lang="en-US" sz="1100" b="1" i="1" kern="1200" dirty="0">
                <a:solidFill>
                  <a:schemeClr val="tx1"/>
                </a:solidFill>
                <a:effectLst/>
                <a:latin typeface="Times New Roman" pitchFamily="18" charset="0"/>
                <a:ea typeface="+mn-ea"/>
                <a:cs typeface="+mn-cs"/>
              </a:rPr>
              <a:t>Essential Government Functions.</a:t>
            </a:r>
            <a:r>
              <a:rPr kumimoji="1" lang="en-US" sz="1100" b="0" i="0" kern="1200" dirty="0">
                <a:solidFill>
                  <a:schemeClr val="tx1"/>
                </a:solidFill>
                <a:effectLst/>
                <a:latin typeface="Times New Roman" pitchFamily="18" charset="0"/>
                <a:ea typeface="+mn-ea"/>
                <a:cs typeface="+mn-cs"/>
              </a:rPr>
              <a:t> An authorization is not required to use or disclose protected health information for certain essential government functions. Such functions include: assuring proper execution of a military mission, conducting intelligence and national security activities that are authorized by law, providing protective services to the President, making medical suitability determinations for U.S. State Department employees, protecting the health and safety of inmates or employees in a correctional institution, and determining eligibility for or conducting enrollment in certain government benefit programs.</a:t>
            </a:r>
            <a:r>
              <a:rPr kumimoji="1" lang="en-US" sz="1100" b="0" i="0" kern="1200" baseline="30000" dirty="0">
                <a:solidFill>
                  <a:schemeClr val="tx1"/>
                </a:solidFill>
                <a:effectLst/>
                <a:latin typeface="Times New Roman" pitchFamily="18" charset="0"/>
                <a:ea typeface="+mn-ea"/>
                <a:cs typeface="+mn-cs"/>
              </a:rPr>
              <a:t>41</a:t>
            </a:r>
            <a:endParaRPr kumimoji="1" lang="en-US" sz="1100" b="0" i="0" kern="1200" dirty="0">
              <a:solidFill>
                <a:schemeClr val="tx1"/>
              </a:solidFill>
              <a:effectLst/>
              <a:latin typeface="Times New Roman" pitchFamily="18" charset="0"/>
              <a:ea typeface="+mn-ea"/>
              <a:cs typeface="+mn-cs"/>
            </a:endParaRPr>
          </a:p>
          <a:p>
            <a:r>
              <a:rPr kumimoji="1" lang="en-US" sz="1100" b="1" i="1" kern="1200" dirty="0">
                <a:solidFill>
                  <a:schemeClr val="tx1"/>
                </a:solidFill>
                <a:effectLst/>
                <a:latin typeface="Times New Roman" pitchFamily="18" charset="0"/>
                <a:ea typeface="+mn-ea"/>
                <a:cs typeface="+mn-cs"/>
              </a:rPr>
              <a:t>Workers’ Compensation.</a:t>
            </a:r>
            <a:r>
              <a:rPr kumimoji="1" lang="en-US" sz="1100" b="0" i="0" kern="1200" dirty="0">
                <a:solidFill>
                  <a:schemeClr val="tx1"/>
                </a:solidFill>
                <a:effectLst/>
                <a:latin typeface="Times New Roman" pitchFamily="18" charset="0"/>
                <a:ea typeface="+mn-ea"/>
                <a:cs typeface="+mn-cs"/>
              </a:rPr>
              <a:t> Covered entities may disclose protected health information as authorized by, and to comply with, workers’ compensation laws and other similar programs providing benefits for work-related injuries or illnesses.</a:t>
            </a:r>
            <a:r>
              <a:rPr kumimoji="1" lang="en-US" sz="1100" b="0" i="0" kern="1200" baseline="30000" dirty="0">
                <a:solidFill>
                  <a:schemeClr val="tx1"/>
                </a:solidFill>
                <a:effectLst/>
                <a:latin typeface="Times New Roman" pitchFamily="18" charset="0"/>
                <a:ea typeface="+mn-ea"/>
                <a:cs typeface="+mn-cs"/>
              </a:rPr>
              <a:t>42</a:t>
            </a:r>
            <a:r>
              <a:rPr kumimoji="1" lang="en-US" sz="1100" b="0" i="0" kern="1200" dirty="0">
                <a:solidFill>
                  <a:schemeClr val="tx1"/>
                </a:solidFill>
                <a:effectLst/>
                <a:latin typeface="Times New Roman" pitchFamily="18" charset="0"/>
                <a:ea typeface="+mn-ea"/>
                <a:cs typeface="+mn-cs"/>
              </a:rPr>
              <a:t> See additional guidance on  </a:t>
            </a:r>
            <a:r>
              <a:rPr kumimoji="1" lang="en-US" sz="1100" b="0" i="0" u="sng" kern="1200" dirty="0">
                <a:solidFill>
                  <a:schemeClr val="tx1"/>
                </a:solidFill>
                <a:effectLst/>
                <a:latin typeface="Times New Roman" pitchFamily="18" charset="0"/>
                <a:ea typeface="+mn-ea"/>
                <a:cs typeface="+mn-cs"/>
                <a:hlinkClick r:id="rId9"/>
              </a:rPr>
              <a:t>Workers’ Compensation</a:t>
            </a:r>
            <a:r>
              <a:rPr kumimoji="1" lang="en-US" sz="1100" b="0" i="0" kern="1200" dirty="0">
                <a:solidFill>
                  <a:schemeClr val="tx1"/>
                </a:solidFill>
                <a:effectLst/>
                <a:latin typeface="Times New Roman" pitchFamily="18" charset="0"/>
                <a:ea typeface="+mn-ea"/>
                <a:cs typeface="+mn-cs"/>
              </a:rPr>
              <a:t>.</a:t>
            </a:r>
          </a:p>
          <a:p>
            <a:r>
              <a:rPr kumimoji="1" lang="en-US" sz="1100" b="1" i="0" kern="1200" dirty="0">
                <a:solidFill>
                  <a:schemeClr val="tx1"/>
                </a:solidFill>
                <a:effectLst/>
                <a:latin typeface="Times New Roman" pitchFamily="18" charset="0"/>
                <a:ea typeface="+mn-ea"/>
                <a:cs typeface="+mn-cs"/>
              </a:rPr>
              <a:t>(6) Limited Data Set.</a:t>
            </a:r>
            <a:r>
              <a:rPr kumimoji="1" lang="en-US" sz="1100" b="0" i="0" kern="1200" dirty="0">
                <a:solidFill>
                  <a:schemeClr val="tx1"/>
                </a:solidFill>
                <a:effectLst/>
                <a:latin typeface="Times New Roman" pitchFamily="18" charset="0"/>
                <a:ea typeface="+mn-ea"/>
                <a:cs typeface="+mn-cs"/>
              </a:rPr>
              <a:t> A limited data set is protected health information from which certain specified direct identifiers of individuals and their relatives, household members, and employers have been removed.43 A limited data set may be used and disclosed for research, health care operations, and public health purposes, provided the recipient enters into a data use agreement promising specified safeguards for the protected health information within the limited data set.</a:t>
            </a:r>
          </a:p>
          <a:p>
            <a:endParaRPr lang="en-US" dirty="0"/>
          </a:p>
        </p:txBody>
      </p:sp>
      <p:sp>
        <p:nvSpPr>
          <p:cNvPr id="4" name="Slide Number Placeholder 3"/>
          <p:cNvSpPr>
            <a:spLocks noGrp="1"/>
          </p:cNvSpPr>
          <p:nvPr>
            <p:ph type="sldNum" sz="quarter" idx="5"/>
          </p:nvPr>
        </p:nvSpPr>
        <p:spPr/>
        <p:txBody>
          <a:bodyPr/>
          <a:lstStyle/>
          <a:p>
            <a:fld id="{55D87055-BC1C-4680-95A1-3025AA34A53A}" type="slidenum">
              <a:rPr lang="en-US" smtClean="0"/>
              <a:t>3</a:t>
            </a:fld>
            <a:endParaRPr lang="en-US"/>
          </a:p>
        </p:txBody>
      </p:sp>
    </p:spTree>
    <p:extLst>
      <p:ext uri="{BB962C8B-B14F-4D97-AF65-F5344CB8AC3E}">
        <p14:creationId xmlns:p14="http://schemas.microsoft.com/office/powerpoint/2010/main" val="6675363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5D87055-BC1C-4680-95A1-3025AA34A53A}" type="slidenum">
              <a:rPr lang="en-US" smtClean="0"/>
              <a:t>8</a:t>
            </a:fld>
            <a:endParaRPr lang="en-US"/>
          </a:p>
        </p:txBody>
      </p:sp>
    </p:spTree>
    <p:extLst>
      <p:ext uri="{BB962C8B-B14F-4D97-AF65-F5344CB8AC3E}">
        <p14:creationId xmlns:p14="http://schemas.microsoft.com/office/powerpoint/2010/main" val="42427730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Tree>
    <p:extLst>
      <p:ext uri="{BB962C8B-B14F-4D97-AF65-F5344CB8AC3E}">
        <p14:creationId xmlns:p14="http://schemas.microsoft.com/office/powerpoint/2010/main" val="7059021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1028796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8608850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21156" y="264695"/>
            <a:ext cx="7886700" cy="1225468"/>
          </a:xfrm>
        </p:spPr>
        <p:txBody>
          <a:bodyPr/>
          <a:lstStyle/>
          <a:p>
            <a:r>
              <a:rPr lang="en-US"/>
              <a:t>Click to edit Master title style</a:t>
            </a:r>
            <a:endParaRPr lang="en-US" dirty="0"/>
          </a:p>
        </p:txBody>
      </p:sp>
      <p:sp>
        <p:nvSpPr>
          <p:cNvPr id="3" name="Content Placeholder 2"/>
          <p:cNvSpPr>
            <a:spLocks noGrp="1"/>
          </p:cNvSpPr>
          <p:nvPr>
            <p:ph idx="1"/>
          </p:nvPr>
        </p:nvSpPr>
        <p:spPr>
          <a:xfrm>
            <a:off x="906379" y="1613236"/>
            <a:ext cx="7331242"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456330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16702522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982349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808083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6235413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27597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Tree>
    <p:extLst>
      <p:ext uri="{BB962C8B-B14F-4D97-AF65-F5344CB8AC3E}">
        <p14:creationId xmlns:p14="http://schemas.microsoft.com/office/powerpoint/2010/main" val="30432890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Tree>
    <p:extLst>
      <p:ext uri="{BB962C8B-B14F-4D97-AF65-F5344CB8AC3E}">
        <p14:creationId xmlns:p14="http://schemas.microsoft.com/office/powerpoint/2010/main" val="16956323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4">
                <a:lumMod val="5000"/>
                <a:lumOff val="95000"/>
              </a:schemeClr>
            </a:gs>
            <a:gs pos="0">
              <a:srgbClr val="FFFCF2"/>
            </a:gs>
            <a:gs pos="83000">
              <a:schemeClr val="bg1"/>
            </a:gs>
            <a:gs pos="100000">
              <a:srgbClr val="CFC493"/>
            </a:gs>
            <a:gs pos="0">
              <a:schemeClr val="bg1"/>
            </a:gs>
          </a:gsLst>
          <a:path path="shape">
            <a:fillToRect l="50000" t="50000" r="50000" b="50000"/>
          </a:path>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Rectangle 9"/>
          <p:cNvSpPr/>
          <p:nvPr/>
        </p:nvSpPr>
        <p:spPr>
          <a:xfrm>
            <a:off x="5159751" y="5734088"/>
            <a:ext cx="3195042" cy="507831"/>
          </a:xfrm>
          <a:prstGeom prst="rect">
            <a:avLst/>
          </a:prstGeom>
        </p:spPr>
        <p:txBody>
          <a:bodyPr wrap="none">
            <a:spAutoFit/>
          </a:bodyPr>
          <a:lstStyle/>
          <a:p>
            <a:r>
              <a:rPr lang="en-US" sz="1350" dirty="0">
                <a:solidFill>
                  <a:schemeClr val="accent6">
                    <a:lumMod val="50000"/>
                  </a:schemeClr>
                </a:solidFill>
                <a:latin typeface="Garamond" panose="02020404030301010803" pitchFamily="18" charset="0"/>
              </a:rPr>
              <a:t>Florida Commission on Mental Health  and</a:t>
            </a:r>
          </a:p>
          <a:p>
            <a:r>
              <a:rPr lang="en-US" sz="1350" dirty="0">
                <a:solidFill>
                  <a:schemeClr val="accent6">
                    <a:lumMod val="50000"/>
                  </a:schemeClr>
                </a:solidFill>
                <a:latin typeface="Garamond" panose="02020404030301010803" pitchFamily="18" charset="0"/>
              </a:rPr>
              <a:t>Substance Abuse Meeting -- August 24, 2022</a:t>
            </a:r>
          </a:p>
        </p:txBody>
      </p:sp>
      <p:pic>
        <p:nvPicPr>
          <p:cNvPr id="6" name="Picture 5">
            <a:extLst>
              <a:ext uri="{FF2B5EF4-FFF2-40B4-BE49-F238E27FC236}">
                <a16:creationId xmlns:a16="http://schemas.microsoft.com/office/drawing/2014/main" id="{77692B9E-2668-4B58-BF06-976DE7E11757}"/>
              </a:ext>
            </a:extLst>
          </p:cNvPr>
          <p:cNvPicPr>
            <a:picLocks noChangeAspect="1"/>
          </p:cNvPicPr>
          <p:nvPr userDrawn="1"/>
        </p:nvPicPr>
        <p:blipFill>
          <a:blip r:embed="rId13"/>
          <a:stretch>
            <a:fillRect/>
          </a:stretch>
        </p:blipFill>
        <p:spPr>
          <a:xfrm>
            <a:off x="731230" y="5664109"/>
            <a:ext cx="2286319" cy="647790"/>
          </a:xfrm>
          <a:prstGeom prst="rect">
            <a:avLst/>
          </a:prstGeom>
        </p:spPr>
      </p:pic>
    </p:spTree>
    <p:extLst>
      <p:ext uri="{BB962C8B-B14F-4D97-AF65-F5344CB8AC3E}">
        <p14:creationId xmlns:p14="http://schemas.microsoft.com/office/powerpoint/2010/main" val="1170402776"/>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685800" rtl="0" eaLnBrk="1" latinLnBrk="0" hangingPunct="1">
        <a:lnSpc>
          <a:spcPct val="90000"/>
        </a:lnSpc>
        <a:spcBef>
          <a:spcPct val="0"/>
        </a:spcBef>
        <a:buNone/>
        <a:defRPr sz="3300" b="1" kern="1200">
          <a:solidFill>
            <a:srgbClr val="006747"/>
          </a:solidFill>
          <a:latin typeface="Arial" panose="020B0604020202020204" pitchFamily="34" charset="0"/>
          <a:ea typeface="+mj-ea"/>
          <a:cs typeface="Arial" panose="020B0604020202020204" pitchFamily="34"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800" kern="1200">
          <a:solidFill>
            <a:srgbClr val="006747"/>
          </a:solidFill>
          <a:latin typeface="Garamond" panose="02020404030301010803" pitchFamily="18"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400" kern="1200">
          <a:solidFill>
            <a:srgbClr val="006747"/>
          </a:solidFill>
          <a:latin typeface="Garamond" panose="02020404030301010803" pitchFamily="18"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2000" kern="1200">
          <a:solidFill>
            <a:srgbClr val="006747"/>
          </a:solidFill>
          <a:latin typeface="Garamond" panose="02020404030301010803" pitchFamily="18"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600" kern="1200">
          <a:solidFill>
            <a:srgbClr val="006747"/>
          </a:solidFill>
          <a:latin typeface="Garamond" panose="02020404030301010803" pitchFamily="18"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200" kern="1200">
          <a:solidFill>
            <a:srgbClr val="006747"/>
          </a:solidFill>
          <a:latin typeface="Garamond" panose="02020404030301010803" pitchFamily="18"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stiles@usf.edu"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leg.state.fl.us/statutes/index.cfm/Sections/index.cfm?App_mode=Display_Statute&amp;Search_String=&amp;URL=0100-0199/0163/Sections/0163.62.html" TargetMode="External"/><Relationship Id="rId2" Type="http://schemas.openxmlformats.org/officeDocument/2006/relationships/hyperlink" Target="http://www.leg.state.fl.us/statutes/index.cfm/Sections/index.cfm?App_mode=Display_Statute&amp;Search_String=&amp;URL=0100-0199/0163/Sections/0163.61.html" TargetMode="External"/><Relationship Id="rId1" Type="http://schemas.openxmlformats.org/officeDocument/2006/relationships/slideLayout" Target="../slideLayouts/slideLayout2.xml"/><Relationship Id="rId6" Type="http://schemas.openxmlformats.org/officeDocument/2006/relationships/hyperlink" Target="http://www.leg.state.fl.us/statutes/index.cfm/Sections/index.cfm?App_mode=Display_Statute&amp;Search_String=&amp;URL=0100-0199/0163/Sections/0163.65.html" TargetMode="External"/><Relationship Id="rId5" Type="http://schemas.openxmlformats.org/officeDocument/2006/relationships/hyperlink" Target="http://www.leg.state.fl.us/statutes/index.cfm/Sections/index.cfm?App_mode=Display_Statute&amp;Search_String=&amp;URL=0100-0199/0163/Sections/0163.64.html" TargetMode="External"/><Relationship Id="rId4" Type="http://schemas.openxmlformats.org/officeDocument/2006/relationships/hyperlink" Target="http://www.leg.state.fl.us/statutes/index.cfm/Sections/index.cfm?App_mode=Display_Statute&amp;Search_String=&amp;URL=0100-0199/0163/Sections/0163.63.html"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aisp.upenn.edu/"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1590" y="1024519"/>
            <a:ext cx="7772400" cy="1811988"/>
          </a:xfrm>
        </p:spPr>
        <p:txBody>
          <a:bodyPr>
            <a:noAutofit/>
          </a:bodyPr>
          <a:lstStyle/>
          <a:p>
            <a:pPr algn="ctr"/>
            <a:r>
              <a:rPr lang="en-US" sz="4000" dirty="0">
                <a:solidFill>
                  <a:srgbClr val="115639"/>
                </a:solidFill>
              </a:rPr>
              <a:t>Legal Aspects of Data Sharing: Federal Substance Abuse Regulations and Florida Law</a:t>
            </a:r>
          </a:p>
        </p:txBody>
      </p:sp>
      <p:sp>
        <p:nvSpPr>
          <p:cNvPr id="3" name="TextBox 2"/>
          <p:cNvSpPr txBox="1"/>
          <p:nvPr/>
        </p:nvSpPr>
        <p:spPr>
          <a:xfrm>
            <a:off x="1129253" y="3435210"/>
            <a:ext cx="7077074" cy="2185214"/>
          </a:xfrm>
          <a:prstGeom prst="rect">
            <a:avLst/>
          </a:prstGeom>
          <a:noFill/>
        </p:spPr>
        <p:txBody>
          <a:bodyPr wrap="square" rtlCol="0">
            <a:spAutoFit/>
          </a:bodyPr>
          <a:lstStyle/>
          <a:p>
            <a:pPr algn="ctr">
              <a:spcBef>
                <a:spcPct val="0"/>
              </a:spcBef>
            </a:pPr>
            <a:endParaRPr lang="en-US" sz="2400" b="1" dirty="0">
              <a:solidFill>
                <a:srgbClr val="115639"/>
              </a:solidFill>
              <a:latin typeface="+mj-lt"/>
              <a:ea typeface="+mj-ea"/>
              <a:cs typeface="+mj-cs"/>
            </a:endParaRPr>
          </a:p>
          <a:p>
            <a:pPr algn="ctr"/>
            <a:endParaRPr lang="en-US" sz="1600" dirty="0"/>
          </a:p>
          <a:p>
            <a:pPr algn="ctr"/>
            <a:r>
              <a:rPr lang="en-US" sz="2000" b="1" dirty="0"/>
              <a:t>Paul G. Stiles, J.D., Ph.D.</a:t>
            </a:r>
          </a:p>
          <a:p>
            <a:pPr algn="ctr"/>
            <a:r>
              <a:rPr lang="en-US" sz="2000" b="1" dirty="0"/>
              <a:t>Department of Mental Health Law &amp; Policy</a:t>
            </a:r>
          </a:p>
          <a:p>
            <a:pPr algn="ctr"/>
            <a:r>
              <a:rPr lang="en-US" sz="2000" b="1" dirty="0">
                <a:hlinkClick r:id="rId2"/>
              </a:rPr>
              <a:t>stiles@usf.edu</a:t>
            </a:r>
            <a:r>
              <a:rPr lang="en-US" sz="2000" b="1" dirty="0"/>
              <a:t> </a:t>
            </a:r>
          </a:p>
          <a:p>
            <a:pPr algn="ctr"/>
            <a:endParaRPr lang="en-US" dirty="0"/>
          </a:p>
          <a:p>
            <a:pPr algn="ctr"/>
            <a:endParaRPr lang="en-US" dirty="0"/>
          </a:p>
        </p:txBody>
      </p:sp>
    </p:spTree>
    <p:extLst>
      <p:ext uri="{BB962C8B-B14F-4D97-AF65-F5344CB8AC3E}">
        <p14:creationId xmlns:p14="http://schemas.microsoft.com/office/powerpoint/2010/main" val="15778346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1156" y="264695"/>
            <a:ext cx="7886700" cy="966697"/>
          </a:xfrm>
        </p:spPr>
        <p:txBody>
          <a:bodyPr>
            <a:normAutofit/>
          </a:bodyPr>
          <a:lstStyle/>
          <a:p>
            <a:r>
              <a:rPr lang="en-US" sz="3600" dirty="0"/>
              <a:t>Agenda</a:t>
            </a:r>
          </a:p>
        </p:txBody>
      </p:sp>
      <p:sp>
        <p:nvSpPr>
          <p:cNvPr id="3" name="Content Placeholder 2"/>
          <p:cNvSpPr>
            <a:spLocks noGrp="1"/>
          </p:cNvSpPr>
          <p:nvPr>
            <p:ph idx="1"/>
          </p:nvPr>
        </p:nvSpPr>
        <p:spPr>
          <a:xfrm>
            <a:off x="1148315" y="1539551"/>
            <a:ext cx="7089305" cy="3564294"/>
          </a:xfrm>
        </p:spPr>
        <p:txBody>
          <a:bodyPr>
            <a:normAutofit lnSpcReduction="10000"/>
          </a:bodyPr>
          <a:lstStyle/>
          <a:p>
            <a:r>
              <a:rPr lang="en-US" sz="3200" dirty="0"/>
              <a:t>HIPAA and FERPA (Ms. </a:t>
            </a:r>
            <a:r>
              <a:rPr lang="en-US" sz="3200" dirty="0" err="1"/>
              <a:t>Hepp</a:t>
            </a:r>
            <a:r>
              <a:rPr lang="en-US" sz="3200" dirty="0"/>
              <a:t>)</a:t>
            </a:r>
          </a:p>
          <a:p>
            <a:pPr marL="0" indent="0">
              <a:buNone/>
            </a:pPr>
            <a:endParaRPr lang="en-US" sz="2000" dirty="0"/>
          </a:p>
          <a:p>
            <a:r>
              <a:rPr lang="en-US" sz="3200" dirty="0"/>
              <a:t>This Presentation:</a:t>
            </a:r>
          </a:p>
          <a:p>
            <a:pPr lvl="1"/>
            <a:r>
              <a:rPr lang="en-US" sz="2800" dirty="0"/>
              <a:t>42 CFR, Part 2</a:t>
            </a:r>
          </a:p>
          <a:p>
            <a:pPr lvl="1"/>
            <a:r>
              <a:rPr lang="en-US" sz="2800" dirty="0"/>
              <a:t>Florida Medical Record law</a:t>
            </a:r>
          </a:p>
          <a:p>
            <a:pPr lvl="1"/>
            <a:r>
              <a:rPr lang="en-US" sz="2800" dirty="0"/>
              <a:t>Florida Data Collaboratives</a:t>
            </a:r>
          </a:p>
          <a:p>
            <a:pPr lvl="1"/>
            <a:r>
              <a:rPr lang="en-US" sz="2800" dirty="0"/>
              <a:t>Comprehensive Privacy Bill</a:t>
            </a:r>
          </a:p>
          <a:p>
            <a:pPr lvl="1"/>
            <a:r>
              <a:rPr lang="en-US" sz="2800" dirty="0"/>
              <a:t>Resource</a:t>
            </a:r>
          </a:p>
          <a:p>
            <a:pPr marL="0" indent="0">
              <a:buNone/>
            </a:pPr>
            <a:endParaRPr lang="en-US" sz="1800" dirty="0"/>
          </a:p>
        </p:txBody>
      </p:sp>
    </p:spTree>
    <p:extLst>
      <p:ext uri="{BB962C8B-B14F-4D97-AF65-F5344CB8AC3E}">
        <p14:creationId xmlns:p14="http://schemas.microsoft.com/office/powerpoint/2010/main" val="13173479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0337" y="264695"/>
            <a:ext cx="7886700" cy="1225468"/>
          </a:xfrm>
        </p:spPr>
        <p:txBody>
          <a:bodyPr/>
          <a:lstStyle/>
          <a:p>
            <a:r>
              <a:rPr lang="en-US" dirty="0"/>
              <a:t>42 CFR, Part 2</a:t>
            </a:r>
          </a:p>
        </p:txBody>
      </p:sp>
      <p:sp>
        <p:nvSpPr>
          <p:cNvPr id="3" name="Content Placeholder 2"/>
          <p:cNvSpPr>
            <a:spLocks noGrp="1"/>
          </p:cNvSpPr>
          <p:nvPr>
            <p:ph idx="1"/>
          </p:nvPr>
        </p:nvSpPr>
        <p:spPr>
          <a:xfrm>
            <a:off x="821094" y="1380932"/>
            <a:ext cx="7709295" cy="4357396"/>
          </a:xfrm>
        </p:spPr>
        <p:txBody>
          <a:bodyPr>
            <a:normAutofit lnSpcReduction="10000"/>
          </a:bodyPr>
          <a:lstStyle/>
          <a:p>
            <a:r>
              <a:rPr lang="en-US" dirty="0"/>
              <a:t>Prohibits the disclosure and use of patient substance abuse records unless certain circumstances exist.</a:t>
            </a:r>
          </a:p>
          <a:p>
            <a:r>
              <a:rPr lang="en-US" dirty="0"/>
              <a:t>MUST – MAY – SHOULD</a:t>
            </a:r>
          </a:p>
          <a:p>
            <a:pPr lvl="1"/>
            <a:r>
              <a:rPr lang="en-US" dirty="0"/>
              <a:t>MUST – e.g., under HIPAA upon written authorization or to HHS for compliance review or enforcement action. </a:t>
            </a:r>
          </a:p>
          <a:p>
            <a:pPr lvl="1"/>
            <a:r>
              <a:rPr lang="en-US" dirty="0"/>
              <a:t>MAY – e.g., under HIPAA for health care operations, incidental use and disclosure, or public interest and benefit activities (including organ donation, research, </a:t>
            </a:r>
            <a:r>
              <a:rPr lang="en-US" dirty="0" err="1"/>
              <a:t>etc</a:t>
            </a:r>
            <a:r>
              <a:rPr lang="en-US" dirty="0"/>
              <a:t>).</a:t>
            </a:r>
          </a:p>
          <a:p>
            <a:pPr lvl="1"/>
            <a:r>
              <a:rPr lang="en-US" dirty="0"/>
              <a:t>SHOULD – e.g., under HIPAA for serious threat to health or safety? </a:t>
            </a:r>
          </a:p>
          <a:p>
            <a:r>
              <a:rPr lang="en-US" dirty="0"/>
              <a:t>Part 2 specifically does not require disclosure under any circumstances (so it’s a “MAY”).</a:t>
            </a:r>
          </a:p>
        </p:txBody>
      </p:sp>
    </p:spTree>
    <p:extLst>
      <p:ext uri="{BB962C8B-B14F-4D97-AF65-F5344CB8AC3E}">
        <p14:creationId xmlns:p14="http://schemas.microsoft.com/office/powerpoint/2010/main" val="8602509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1156" y="264695"/>
            <a:ext cx="7886700" cy="979170"/>
          </a:xfrm>
        </p:spPr>
        <p:txBody>
          <a:bodyPr>
            <a:noAutofit/>
          </a:bodyPr>
          <a:lstStyle/>
          <a:p>
            <a:r>
              <a:rPr lang="en-US" dirty="0"/>
              <a:t>42 CFR, Part 2, continued</a:t>
            </a:r>
          </a:p>
        </p:txBody>
      </p:sp>
      <p:sp>
        <p:nvSpPr>
          <p:cNvPr id="8" name="Content Placeholder 7">
            <a:extLst>
              <a:ext uri="{FF2B5EF4-FFF2-40B4-BE49-F238E27FC236}">
                <a16:creationId xmlns:a16="http://schemas.microsoft.com/office/drawing/2014/main" id="{796B49DE-F4BA-41EB-9614-E0571992990D}"/>
              </a:ext>
            </a:extLst>
          </p:cNvPr>
          <p:cNvSpPr>
            <a:spLocks noGrp="1"/>
          </p:cNvSpPr>
          <p:nvPr>
            <p:ph idx="1"/>
          </p:nvPr>
        </p:nvSpPr>
        <p:spPr>
          <a:xfrm>
            <a:off x="712871" y="1243865"/>
            <a:ext cx="7718257" cy="4410977"/>
          </a:xfrm>
        </p:spPr>
        <p:txBody>
          <a:bodyPr>
            <a:normAutofit lnSpcReduction="10000"/>
          </a:bodyPr>
          <a:lstStyle/>
          <a:p>
            <a:r>
              <a:rPr lang="en-US" sz="3200" dirty="0"/>
              <a:t>When </a:t>
            </a:r>
            <a:r>
              <a:rPr lang="en-US" sz="3200" u="sng" dirty="0"/>
              <a:t>may</a:t>
            </a:r>
            <a:r>
              <a:rPr lang="en-US" sz="3200" dirty="0"/>
              <a:t> disclose:</a:t>
            </a:r>
          </a:p>
          <a:p>
            <a:pPr lvl="1"/>
            <a:r>
              <a:rPr lang="en-US" sz="2800" dirty="0"/>
              <a:t>With patient consent or court orders authorizing disclosure</a:t>
            </a:r>
          </a:p>
          <a:p>
            <a:pPr lvl="1"/>
            <a:r>
              <a:rPr lang="en-US" sz="2800" dirty="0"/>
              <a:t>Without patient consent</a:t>
            </a:r>
          </a:p>
          <a:p>
            <a:pPr lvl="2"/>
            <a:r>
              <a:rPr lang="en-US" sz="2400" dirty="0"/>
              <a:t>Medical Emergencies</a:t>
            </a:r>
          </a:p>
          <a:p>
            <a:pPr lvl="2"/>
            <a:r>
              <a:rPr lang="en-US" sz="2400" dirty="0"/>
              <a:t>Research (in accordance with HIPAA and other restrictions)</a:t>
            </a:r>
          </a:p>
          <a:p>
            <a:pPr lvl="3"/>
            <a:r>
              <a:rPr lang="en-US" sz="1800" dirty="0"/>
              <a:t>To a business associate, </a:t>
            </a:r>
            <a:r>
              <a:rPr lang="en-US" sz="1800" dirty="0" err="1"/>
              <a:t>etc</a:t>
            </a:r>
            <a:endParaRPr lang="en-US" sz="1800" dirty="0"/>
          </a:p>
          <a:p>
            <a:pPr lvl="3"/>
            <a:r>
              <a:rPr lang="en-US" sz="1800" dirty="0"/>
              <a:t>To scientific researcher</a:t>
            </a:r>
          </a:p>
          <a:p>
            <a:pPr lvl="2"/>
            <a:r>
              <a:rPr lang="en-US" sz="2400" dirty="0"/>
              <a:t>Audit and Evaluation</a:t>
            </a:r>
          </a:p>
          <a:p>
            <a:r>
              <a:rPr lang="en-US" dirty="0"/>
              <a:t>So, data sharing is allowed with appropriate agreements and safeguards under 42 CFR Part 2</a:t>
            </a:r>
          </a:p>
        </p:txBody>
      </p:sp>
      <p:pic>
        <p:nvPicPr>
          <p:cNvPr id="10" name="Picture 9">
            <a:extLst>
              <a:ext uri="{FF2B5EF4-FFF2-40B4-BE49-F238E27FC236}">
                <a16:creationId xmlns:a16="http://schemas.microsoft.com/office/drawing/2014/main" id="{4CD4E3E9-6DDE-4F67-9B92-C13341E34E05}"/>
              </a:ext>
            </a:extLst>
          </p:cNvPr>
          <p:cNvPicPr>
            <a:picLocks noChangeAspect="1"/>
          </p:cNvPicPr>
          <p:nvPr/>
        </p:nvPicPr>
        <p:blipFill>
          <a:blip r:embed="rId2"/>
          <a:stretch>
            <a:fillRect/>
          </a:stretch>
        </p:blipFill>
        <p:spPr>
          <a:xfrm>
            <a:off x="6276954" y="3659555"/>
            <a:ext cx="2154175" cy="979170"/>
          </a:xfrm>
          <a:prstGeom prst="rect">
            <a:avLst/>
          </a:prstGeom>
        </p:spPr>
      </p:pic>
    </p:spTree>
    <p:extLst>
      <p:ext uri="{BB962C8B-B14F-4D97-AF65-F5344CB8AC3E}">
        <p14:creationId xmlns:p14="http://schemas.microsoft.com/office/powerpoint/2010/main" val="24004745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1156" y="264695"/>
            <a:ext cx="7886700" cy="601579"/>
          </a:xfrm>
        </p:spPr>
        <p:txBody>
          <a:bodyPr/>
          <a:lstStyle/>
          <a:p>
            <a:r>
              <a:rPr lang="en-US" dirty="0"/>
              <a:t>Florida Medical Records</a:t>
            </a:r>
          </a:p>
        </p:txBody>
      </p:sp>
      <p:sp>
        <p:nvSpPr>
          <p:cNvPr id="3" name="Content Placeholder 2"/>
          <p:cNvSpPr>
            <a:spLocks noGrp="1"/>
          </p:cNvSpPr>
          <p:nvPr>
            <p:ph idx="1"/>
          </p:nvPr>
        </p:nvSpPr>
        <p:spPr>
          <a:xfrm>
            <a:off x="821156" y="866274"/>
            <a:ext cx="7637044" cy="4865387"/>
          </a:xfrm>
        </p:spPr>
        <p:txBody>
          <a:bodyPr>
            <a:normAutofit fontScale="92500" lnSpcReduction="20000"/>
          </a:bodyPr>
          <a:lstStyle/>
          <a:p>
            <a:pPr marL="0" indent="0">
              <a:buNone/>
            </a:pPr>
            <a:r>
              <a:rPr lang="en-US" sz="2400" b="1" dirty="0">
                <a:cs typeface="Calibri" panose="020F0502020204030204" pitchFamily="34" charset="0"/>
              </a:rPr>
              <a:t>Fla Stats </a:t>
            </a:r>
            <a:r>
              <a:rPr lang="en-US" b="1" dirty="0"/>
              <a:t>§</a:t>
            </a:r>
            <a:r>
              <a:rPr lang="en-US" sz="2400" b="1" dirty="0">
                <a:cs typeface="Calibri" panose="020F0502020204030204" pitchFamily="34" charset="0"/>
              </a:rPr>
              <a:t>395.3025 Patient and personnel records; copies; examination.</a:t>
            </a:r>
            <a:r>
              <a:rPr lang="en-US" sz="2400" dirty="0">
                <a:cs typeface="Calibri" panose="020F0502020204030204" pitchFamily="34" charset="0"/>
              </a:rPr>
              <a:t>—(1) Any licensed facility shall, upon written request, … furnish, in a timely manner … to any person admitted therein for care and treatment or treated thereat, … a true and correct copy of all patient records,… </a:t>
            </a:r>
          </a:p>
          <a:p>
            <a:pPr marL="0" indent="0">
              <a:buNone/>
            </a:pPr>
            <a:r>
              <a:rPr lang="en-US" sz="2400" dirty="0">
                <a:cs typeface="Calibri" panose="020F0502020204030204" pitchFamily="34" charset="0"/>
              </a:rPr>
              <a:t>(2) This section does not apply to [psychiatric hospitals]…</a:t>
            </a:r>
          </a:p>
          <a:p>
            <a:pPr marL="0" indent="0">
              <a:buNone/>
            </a:pPr>
            <a:r>
              <a:rPr lang="en-US" sz="2400" dirty="0">
                <a:cs typeface="Calibri" panose="020F0502020204030204" pitchFamily="34" charset="0"/>
              </a:rPr>
              <a:t>(3) This section does not apply to {substance abuse treatment]…</a:t>
            </a:r>
          </a:p>
          <a:p>
            <a:pPr marL="0" indent="0">
              <a:buNone/>
            </a:pPr>
            <a:r>
              <a:rPr lang="en-US" sz="2400" dirty="0">
                <a:cs typeface="Calibri" panose="020F0502020204030204" pitchFamily="34" charset="0"/>
              </a:rPr>
              <a:t>(4) Patient records are confidential and must not be disclosed  </a:t>
            </a:r>
          </a:p>
          <a:p>
            <a:pPr marL="0" indent="0">
              <a:buNone/>
            </a:pPr>
            <a:r>
              <a:rPr lang="en-US" sz="2400" dirty="0">
                <a:cs typeface="Calibri" panose="020F0502020204030204" pitchFamily="34" charset="0"/>
              </a:rPr>
              <a:t>        </a:t>
            </a:r>
            <a:r>
              <a:rPr lang="en-US" sz="2400" u="sng" dirty="0">
                <a:cs typeface="Calibri" panose="020F0502020204030204" pitchFamily="34" charset="0"/>
              </a:rPr>
              <a:t>without the consent of the patient </a:t>
            </a:r>
            <a:r>
              <a:rPr lang="en-US" sz="2400" dirty="0">
                <a:cs typeface="Calibri" panose="020F0502020204030204" pitchFamily="34" charset="0"/>
              </a:rPr>
              <a:t>or [legal representative], but</a:t>
            </a:r>
          </a:p>
          <a:p>
            <a:pPr marL="0" indent="0">
              <a:buNone/>
            </a:pPr>
            <a:r>
              <a:rPr lang="en-US" sz="2400" dirty="0">
                <a:cs typeface="Calibri" panose="020F0502020204030204" pitchFamily="34" charset="0"/>
              </a:rPr>
              <a:t>        appropriate </a:t>
            </a:r>
            <a:r>
              <a:rPr lang="en-US" sz="2400" u="sng" dirty="0">
                <a:cs typeface="Calibri" panose="020F0502020204030204" pitchFamily="34" charset="0"/>
              </a:rPr>
              <a:t>disclosure may be made without such consent to</a:t>
            </a:r>
            <a:r>
              <a:rPr lang="en-US" sz="2400" dirty="0">
                <a:cs typeface="Calibri" panose="020F0502020204030204" pitchFamily="34" charset="0"/>
              </a:rPr>
              <a:t>:</a:t>
            </a:r>
          </a:p>
          <a:p>
            <a:pPr marL="0" indent="0">
              <a:buNone/>
            </a:pPr>
            <a:r>
              <a:rPr lang="en-US" sz="1800" dirty="0">
                <a:cs typeface="Calibri" panose="020F0502020204030204" pitchFamily="34" charset="0"/>
              </a:rPr>
              <a:t>…</a:t>
            </a:r>
          </a:p>
          <a:p>
            <a:pPr marL="342900" lvl="1" indent="0">
              <a:buNone/>
            </a:pPr>
            <a:r>
              <a:rPr lang="en-US" sz="1800" i="0" dirty="0">
                <a:effectLst/>
              </a:rPr>
              <a:t>(a) Licensed facility personnel, attending physicians, or other health care practitioners and providers currently involved in the care or treatment of the patient for use only in connection with the treatment of the patient.</a:t>
            </a:r>
            <a:endParaRPr lang="en-US" sz="3200" i="0" dirty="0">
              <a:effectLst/>
            </a:endParaRPr>
          </a:p>
          <a:p>
            <a:pPr marL="342900" lvl="1" indent="0">
              <a:buNone/>
            </a:pPr>
            <a:r>
              <a:rPr lang="en-US" sz="1800" i="0" dirty="0">
                <a:effectLst/>
              </a:rPr>
              <a:t>(b) Licensed facility personnel only for administrative purposes or risk management and quality assurance functions.</a:t>
            </a:r>
            <a:endParaRPr lang="en-US" sz="3200" i="0" dirty="0">
              <a:effectLst/>
            </a:endParaRPr>
          </a:p>
          <a:p>
            <a:pPr marL="342900" lvl="1" indent="0">
              <a:buNone/>
            </a:pPr>
            <a:r>
              <a:rPr lang="en-US" sz="1800" i="0" dirty="0">
                <a:effectLst/>
              </a:rPr>
              <a:t>(c) The agency, for purposes of health care cost containment.</a:t>
            </a:r>
          </a:p>
          <a:p>
            <a:pPr marL="0" indent="0">
              <a:buNone/>
            </a:pPr>
            <a:r>
              <a:rPr lang="en-US" sz="1600" dirty="0"/>
              <a:t>…</a:t>
            </a:r>
            <a:endParaRPr lang="en-US" sz="1600" b="0" i="0" dirty="0">
              <a:effectLst/>
            </a:endParaRPr>
          </a:p>
        </p:txBody>
      </p:sp>
    </p:spTree>
    <p:extLst>
      <p:ext uri="{BB962C8B-B14F-4D97-AF65-F5344CB8AC3E}">
        <p14:creationId xmlns:p14="http://schemas.microsoft.com/office/powerpoint/2010/main" val="23030780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5302" y="300788"/>
            <a:ext cx="8293395" cy="770023"/>
          </a:xfrm>
        </p:spPr>
        <p:txBody>
          <a:bodyPr>
            <a:normAutofit fontScale="90000"/>
          </a:bodyPr>
          <a:lstStyle/>
          <a:p>
            <a:r>
              <a:rPr lang="en-US" sz="3400" dirty="0"/>
              <a:t>Florida Data Collaboratives FL Stats </a:t>
            </a:r>
            <a:r>
              <a:rPr lang="en-US" sz="3600" b="1" dirty="0"/>
              <a:t>§163.6</a:t>
            </a:r>
            <a:endParaRPr lang="en-US" sz="3400" dirty="0"/>
          </a:p>
        </p:txBody>
      </p:sp>
      <p:sp>
        <p:nvSpPr>
          <p:cNvPr id="3" name="Content Placeholder 2"/>
          <p:cNvSpPr>
            <a:spLocks noGrp="1"/>
          </p:cNvSpPr>
          <p:nvPr>
            <p:ph idx="1"/>
          </p:nvPr>
        </p:nvSpPr>
        <p:spPr>
          <a:xfrm>
            <a:off x="821155" y="1070812"/>
            <a:ext cx="7769951" cy="4893764"/>
          </a:xfrm>
        </p:spPr>
        <p:txBody>
          <a:bodyPr>
            <a:normAutofit/>
          </a:bodyPr>
          <a:lstStyle/>
          <a:p>
            <a:pPr marL="0" indent="0">
              <a:buNone/>
            </a:pPr>
            <a:r>
              <a:rPr lang="en-US" sz="1800" b="1" i="0" dirty="0">
                <a:solidFill>
                  <a:srgbClr val="0F583A"/>
                </a:solidFill>
                <a:effectLst/>
              </a:rPr>
              <a:t>“COLLABORATIVE CLIENT INFORMATION SYSTEMS</a:t>
            </a:r>
          </a:p>
          <a:p>
            <a:pPr algn="l"/>
            <a:r>
              <a:rPr lang="en-US" sz="1800" b="0" i="0" dirty="0">
                <a:solidFill>
                  <a:srgbClr val="0F583A"/>
                </a:solidFill>
                <a:effectLst/>
                <a:hlinkClick r:id="rId2">
                  <a:extLst>
                    <a:ext uri="{A12FA001-AC4F-418D-AE19-62706E023703}">
                      <ahyp:hlinkClr xmlns:ahyp="http://schemas.microsoft.com/office/drawing/2018/hyperlinkcolor" val="tx"/>
                    </a:ext>
                  </a:extLst>
                </a:hlinkClick>
              </a:rPr>
              <a:t>163.61</a:t>
            </a:r>
            <a:r>
              <a:rPr lang="en-US" sz="1800" b="0" i="0" dirty="0">
                <a:solidFill>
                  <a:srgbClr val="0F583A"/>
                </a:solidFill>
                <a:effectLst/>
              </a:rPr>
              <a:t> “Agency” defined.</a:t>
            </a:r>
          </a:p>
          <a:p>
            <a:pPr algn="l"/>
            <a:r>
              <a:rPr lang="en-US" sz="1800" b="0" i="0" dirty="0">
                <a:solidFill>
                  <a:srgbClr val="0F583A"/>
                </a:solidFill>
                <a:effectLst/>
                <a:hlinkClick r:id="rId3">
                  <a:extLst>
                    <a:ext uri="{A12FA001-AC4F-418D-AE19-62706E023703}">
                      <ahyp:hlinkClr xmlns:ahyp="http://schemas.microsoft.com/office/drawing/2018/hyperlinkcolor" val="tx"/>
                    </a:ext>
                  </a:extLst>
                </a:hlinkClick>
              </a:rPr>
              <a:t>163.62</a:t>
            </a:r>
            <a:r>
              <a:rPr lang="en-US" sz="1800" b="0" i="0" dirty="0">
                <a:solidFill>
                  <a:srgbClr val="0F583A"/>
                </a:solidFill>
                <a:effectLst/>
              </a:rPr>
              <a:t> Collaborative client information system; establishment.</a:t>
            </a:r>
          </a:p>
          <a:p>
            <a:pPr algn="l"/>
            <a:r>
              <a:rPr lang="en-US" sz="1800" b="0" i="0" dirty="0">
                <a:solidFill>
                  <a:srgbClr val="0F583A"/>
                </a:solidFill>
                <a:effectLst/>
                <a:hlinkClick r:id="rId4">
                  <a:extLst>
                    <a:ext uri="{A12FA001-AC4F-418D-AE19-62706E023703}">
                      <ahyp:hlinkClr xmlns:ahyp="http://schemas.microsoft.com/office/drawing/2018/hyperlinkcolor" val="tx"/>
                    </a:ext>
                  </a:extLst>
                </a:hlinkClick>
              </a:rPr>
              <a:t>163.63</a:t>
            </a:r>
            <a:r>
              <a:rPr lang="en-US" sz="1800" b="0" i="0" dirty="0">
                <a:solidFill>
                  <a:srgbClr val="0F583A"/>
                </a:solidFill>
                <a:effectLst/>
              </a:rPr>
              <a:t> Steering committee; security policy information sharing agreements.</a:t>
            </a:r>
          </a:p>
          <a:p>
            <a:pPr algn="l"/>
            <a:r>
              <a:rPr lang="en-US" sz="1800" b="0" i="0" dirty="0">
                <a:solidFill>
                  <a:srgbClr val="0F583A"/>
                </a:solidFill>
                <a:effectLst/>
                <a:hlinkClick r:id="rId5">
                  <a:extLst>
                    <a:ext uri="{A12FA001-AC4F-418D-AE19-62706E023703}">
                      <ahyp:hlinkClr xmlns:ahyp="http://schemas.microsoft.com/office/drawing/2018/hyperlinkcolor" val="tx"/>
                    </a:ext>
                  </a:extLst>
                </a:hlinkClick>
              </a:rPr>
              <a:t>163.64</a:t>
            </a:r>
            <a:r>
              <a:rPr lang="en-US" sz="1800" b="0" i="0" dirty="0">
                <a:solidFill>
                  <a:srgbClr val="0F583A"/>
                </a:solidFill>
                <a:effectLst/>
              </a:rPr>
              <a:t> Sharing of client information.</a:t>
            </a:r>
          </a:p>
          <a:p>
            <a:pPr algn="l"/>
            <a:r>
              <a:rPr lang="en-US" sz="1800" b="0" i="0" dirty="0">
                <a:solidFill>
                  <a:srgbClr val="0F583A"/>
                </a:solidFill>
                <a:effectLst/>
                <a:hlinkClick r:id="rId6">
                  <a:extLst>
                    <a:ext uri="{A12FA001-AC4F-418D-AE19-62706E023703}">
                      <ahyp:hlinkClr xmlns:ahyp="http://schemas.microsoft.com/office/drawing/2018/hyperlinkcolor" val="tx"/>
                    </a:ext>
                  </a:extLst>
                </a:hlinkClick>
              </a:rPr>
              <a:t>163.65</a:t>
            </a:r>
            <a:r>
              <a:rPr lang="en-US" sz="1800" b="0" i="0" dirty="0">
                <a:solidFill>
                  <a:srgbClr val="0F583A"/>
                </a:solidFill>
                <a:effectLst/>
              </a:rPr>
              <a:t> Agencies receiving government funding encouraged to participate.”</a:t>
            </a:r>
          </a:p>
          <a:p>
            <a:pPr algn="l"/>
            <a:endParaRPr lang="en-US" sz="1800" b="1" dirty="0">
              <a:solidFill>
                <a:srgbClr val="0F583A"/>
              </a:solidFill>
            </a:endParaRPr>
          </a:p>
          <a:p>
            <a:pPr marL="0" indent="0">
              <a:buNone/>
            </a:pPr>
            <a:r>
              <a:rPr lang="en-US" sz="1800" b="1" i="0" dirty="0">
                <a:solidFill>
                  <a:srgbClr val="0F583A"/>
                </a:solidFill>
                <a:effectLst/>
              </a:rPr>
              <a:t>“163.62 Collaborative client information system; establishment.</a:t>
            </a:r>
            <a:r>
              <a:rPr lang="en-US" sz="1800" b="0" i="0" dirty="0">
                <a:solidFill>
                  <a:srgbClr val="0F583A"/>
                </a:solidFill>
                <a:effectLst/>
              </a:rPr>
              <a:t>—Notwithstanding any general or special law to the contrary, the agencies of one or more local governments may establish a collaborative client information system. State agencies and private agencies may participate in the collaborative information system. Data related to the following areas may be included in the collaborative information system, although the system is not limited to only these types of information: criminal justice, juvenile justice, education, employment training, health, and human services.”</a:t>
            </a:r>
            <a:endParaRPr lang="en-US" sz="1800" dirty="0">
              <a:solidFill>
                <a:srgbClr val="0F583A"/>
              </a:solidFill>
            </a:endParaRPr>
          </a:p>
        </p:txBody>
      </p:sp>
    </p:spTree>
    <p:extLst>
      <p:ext uri="{BB962C8B-B14F-4D97-AF65-F5344CB8AC3E}">
        <p14:creationId xmlns:p14="http://schemas.microsoft.com/office/powerpoint/2010/main" val="25479679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6378" y="264695"/>
            <a:ext cx="7801477" cy="811611"/>
          </a:xfrm>
        </p:spPr>
        <p:txBody>
          <a:bodyPr>
            <a:normAutofit/>
          </a:bodyPr>
          <a:lstStyle/>
          <a:p>
            <a:r>
              <a:rPr lang="en-US" sz="3600" dirty="0"/>
              <a:t>Comprehensive FL Privacy Bill</a:t>
            </a:r>
          </a:p>
        </p:txBody>
      </p:sp>
      <p:sp>
        <p:nvSpPr>
          <p:cNvPr id="3" name="Content Placeholder 2"/>
          <p:cNvSpPr>
            <a:spLocks noGrp="1"/>
          </p:cNvSpPr>
          <p:nvPr>
            <p:ph idx="1"/>
          </p:nvPr>
        </p:nvSpPr>
        <p:spPr>
          <a:xfrm>
            <a:off x="906378" y="1215190"/>
            <a:ext cx="7491663" cy="4018547"/>
          </a:xfrm>
        </p:spPr>
        <p:txBody>
          <a:bodyPr>
            <a:normAutofit fontScale="92500" lnSpcReduction="20000"/>
          </a:bodyPr>
          <a:lstStyle/>
          <a:p>
            <a:r>
              <a:rPr lang="en-US" dirty="0"/>
              <a:t>HB 9 was passed by House a few days before end of 2022 session, but died when Senate did not consider. </a:t>
            </a:r>
          </a:p>
          <a:p>
            <a:r>
              <a:rPr lang="en-US" dirty="0"/>
              <a:t>Would have been only the 3</a:t>
            </a:r>
            <a:r>
              <a:rPr lang="en-US" baseline="30000" dirty="0"/>
              <a:t>rd</a:t>
            </a:r>
            <a:r>
              <a:rPr lang="en-US" dirty="0"/>
              <a:t> state to pass comprehensive consumer privacy law (others – CA and VA).</a:t>
            </a:r>
          </a:p>
          <a:p>
            <a:r>
              <a:rPr lang="en-US" dirty="0"/>
              <a:t>Offered broad protections against disclosure, but allowed for exceptions (e.g. public health activities and purposes).</a:t>
            </a:r>
          </a:p>
          <a:p>
            <a:r>
              <a:rPr lang="en-US" dirty="0"/>
              <a:t>Alleged sticking point – House Bill allowed a private right of action, whereas Senate wanted only FL Attorney General to enforce the law.</a:t>
            </a:r>
          </a:p>
          <a:p>
            <a:r>
              <a:rPr lang="en-US" dirty="0"/>
              <a:t>Will likely be raised again next year.</a:t>
            </a:r>
          </a:p>
        </p:txBody>
      </p:sp>
    </p:spTree>
    <p:extLst>
      <p:ext uri="{BB962C8B-B14F-4D97-AF65-F5344CB8AC3E}">
        <p14:creationId xmlns:p14="http://schemas.microsoft.com/office/powerpoint/2010/main" val="27482505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6378" y="264695"/>
            <a:ext cx="7801477" cy="962526"/>
          </a:xfrm>
        </p:spPr>
        <p:txBody>
          <a:bodyPr>
            <a:normAutofit/>
          </a:bodyPr>
          <a:lstStyle/>
          <a:p>
            <a:r>
              <a:rPr lang="en-US" sz="4400" dirty="0"/>
              <a:t>Resource</a:t>
            </a:r>
          </a:p>
        </p:txBody>
      </p:sp>
      <p:sp>
        <p:nvSpPr>
          <p:cNvPr id="3" name="Content Placeholder 2"/>
          <p:cNvSpPr>
            <a:spLocks noGrp="1"/>
          </p:cNvSpPr>
          <p:nvPr>
            <p:ph idx="1"/>
          </p:nvPr>
        </p:nvSpPr>
        <p:spPr>
          <a:xfrm>
            <a:off x="697832" y="1311442"/>
            <a:ext cx="7904747" cy="4223084"/>
          </a:xfrm>
        </p:spPr>
        <p:txBody>
          <a:bodyPr>
            <a:normAutofit lnSpcReduction="10000"/>
          </a:bodyPr>
          <a:lstStyle/>
          <a:p>
            <a:pPr marL="0" indent="0">
              <a:buNone/>
            </a:pPr>
            <a:r>
              <a:rPr lang="en-US" sz="3000" b="1" dirty="0"/>
              <a:t>Actionable Intelligence for Social Policy (AISP)</a:t>
            </a:r>
          </a:p>
          <a:p>
            <a:pPr lvl="1"/>
            <a:r>
              <a:rPr lang="en-US" sz="2000" dirty="0">
                <a:solidFill>
                  <a:srgbClr val="000000"/>
                </a:solidFill>
                <a:effectLst/>
                <a:ea typeface="Times New Roman" panose="02020603050405020304" pitchFamily="18" charset="0"/>
              </a:rPr>
              <a:t>Actionable Intelligence for Social Policy (AISP) is an organization housed at the University of Pennsylvania that is focused on helping state and local governments collaborate and responsibly use data to improve lives.</a:t>
            </a:r>
            <a:r>
              <a:rPr lang="en-US" sz="2000" dirty="0">
                <a:effectLst/>
                <a:ea typeface="Times New Roman" panose="02020603050405020304" pitchFamily="18" charset="0"/>
              </a:rPr>
              <a:t> </a:t>
            </a:r>
          </a:p>
          <a:p>
            <a:pPr lvl="1"/>
            <a:r>
              <a:rPr lang="en-US" sz="2000" dirty="0">
                <a:solidFill>
                  <a:srgbClr val="000000"/>
                </a:solidFill>
                <a:ea typeface="Times New Roman" panose="02020603050405020304" pitchFamily="18" charset="0"/>
              </a:rPr>
              <a:t>A recent AISP </a:t>
            </a:r>
            <a:r>
              <a:rPr lang="en-US" sz="2000" dirty="0" err="1">
                <a:solidFill>
                  <a:srgbClr val="000000"/>
                </a:solidFill>
                <a:ea typeface="Times New Roman" panose="02020603050405020304" pitchFamily="18" charset="0"/>
              </a:rPr>
              <a:t>report</a:t>
            </a:r>
            <a:r>
              <a:rPr lang="en-US" sz="2000" i="1" dirty="0" err="1">
                <a:solidFill>
                  <a:srgbClr val="000000"/>
                </a:solidFill>
                <a:ea typeface="Times New Roman" panose="02020603050405020304" pitchFamily="18" charset="0"/>
              </a:rPr>
              <a:t>,</a:t>
            </a:r>
            <a:r>
              <a:rPr lang="en-US" sz="2000" i="1" dirty="0" err="1">
                <a:solidFill>
                  <a:srgbClr val="000000"/>
                </a:solidFill>
                <a:effectLst/>
                <a:ea typeface="Times New Roman" panose="02020603050405020304" pitchFamily="18" charset="0"/>
              </a:rPr>
              <a:t>“Finding</a:t>
            </a:r>
            <a:r>
              <a:rPr lang="en-US" sz="2000" i="1" dirty="0">
                <a:solidFill>
                  <a:srgbClr val="000000"/>
                </a:solidFill>
                <a:effectLst/>
                <a:ea typeface="Times New Roman" panose="02020603050405020304" pitchFamily="18" charset="0"/>
              </a:rPr>
              <a:t> a Way Forward: How to Create a Strong Legal Framework for Data Integration”</a:t>
            </a:r>
            <a:r>
              <a:rPr lang="en-US" sz="2000" dirty="0">
                <a:solidFill>
                  <a:srgbClr val="000000"/>
                </a:solidFill>
                <a:effectLst/>
                <a:ea typeface="Times New Roman" panose="02020603050405020304" pitchFamily="18" charset="0"/>
              </a:rPr>
              <a:t> provides a roadmap </a:t>
            </a:r>
            <a:r>
              <a:rPr lang="en-US" sz="2000" dirty="0">
                <a:solidFill>
                  <a:srgbClr val="000000"/>
                </a:solidFill>
                <a:ea typeface="Times New Roman" panose="02020603050405020304" pitchFamily="18" charset="0"/>
              </a:rPr>
              <a:t>(including legal templates) </a:t>
            </a:r>
            <a:r>
              <a:rPr lang="en-US" sz="2000" dirty="0">
                <a:solidFill>
                  <a:srgbClr val="000000"/>
                </a:solidFill>
                <a:effectLst/>
                <a:ea typeface="Times New Roman" panose="02020603050405020304" pitchFamily="18" charset="0"/>
              </a:rPr>
              <a:t>to support exchanging, linking, and using data across government agencies.</a:t>
            </a:r>
          </a:p>
          <a:p>
            <a:pPr lvl="1">
              <a:spcBef>
                <a:spcPts val="0"/>
              </a:spcBef>
            </a:pPr>
            <a:r>
              <a:rPr lang="en-US" sz="2000" dirty="0">
                <a:solidFill>
                  <a:srgbClr val="000000"/>
                </a:solidFill>
                <a:ea typeface="Times New Roman" panose="02020603050405020304" pitchFamily="18" charset="0"/>
              </a:rPr>
              <a:t>Has established a network of local and state-wide</a:t>
            </a:r>
          </a:p>
          <a:p>
            <a:pPr marL="342900" lvl="1" indent="0">
              <a:spcBef>
                <a:spcPts val="0"/>
              </a:spcBef>
              <a:buNone/>
            </a:pPr>
            <a:r>
              <a:rPr lang="en-US" sz="2000" dirty="0">
                <a:solidFill>
                  <a:srgbClr val="000000"/>
                </a:solidFill>
                <a:ea typeface="Times New Roman" panose="02020603050405020304" pitchFamily="18" charset="0"/>
              </a:rPr>
              <a:t>   data integration initiatives from across the country </a:t>
            </a:r>
          </a:p>
          <a:p>
            <a:pPr marL="342900" lvl="1" indent="0">
              <a:spcBef>
                <a:spcPts val="0"/>
              </a:spcBef>
              <a:buNone/>
            </a:pPr>
            <a:r>
              <a:rPr lang="en-US" sz="2000" dirty="0">
                <a:solidFill>
                  <a:srgbClr val="000000"/>
                </a:solidFill>
                <a:ea typeface="Times New Roman" panose="02020603050405020304" pitchFamily="18" charset="0"/>
              </a:rPr>
              <a:t>   which can share insights, structures and legal </a:t>
            </a:r>
          </a:p>
          <a:p>
            <a:pPr marL="342900" lvl="1" indent="0">
              <a:spcBef>
                <a:spcPts val="0"/>
              </a:spcBef>
              <a:buNone/>
            </a:pPr>
            <a:r>
              <a:rPr lang="en-US" sz="2000" dirty="0">
                <a:solidFill>
                  <a:srgbClr val="000000"/>
                </a:solidFill>
                <a:ea typeface="Times New Roman" panose="02020603050405020304" pitchFamily="18" charset="0"/>
              </a:rPr>
              <a:t>   agreements.</a:t>
            </a:r>
            <a:endParaRPr lang="en-US" sz="2000" dirty="0">
              <a:solidFill>
                <a:srgbClr val="000000"/>
              </a:solidFill>
              <a:effectLst/>
              <a:ea typeface="Times New Roman" panose="02020603050405020304" pitchFamily="18" charset="0"/>
            </a:endParaRPr>
          </a:p>
          <a:p>
            <a:pPr lvl="1"/>
            <a:r>
              <a:rPr lang="en-US" sz="2000" dirty="0">
                <a:solidFill>
                  <a:srgbClr val="000000"/>
                </a:solidFill>
                <a:ea typeface="Times New Roman" panose="02020603050405020304" pitchFamily="18" charset="0"/>
                <a:hlinkClick r:id="rId3"/>
              </a:rPr>
              <a:t>https://aisp.upenn.edu</a:t>
            </a:r>
            <a:endParaRPr lang="en-US" sz="2000" dirty="0">
              <a:solidFill>
                <a:srgbClr val="000000"/>
              </a:solidFill>
              <a:ea typeface="Times New Roman" panose="02020603050405020304" pitchFamily="18" charset="0"/>
            </a:endParaRPr>
          </a:p>
        </p:txBody>
      </p:sp>
      <p:pic>
        <p:nvPicPr>
          <p:cNvPr id="5" name="Picture 4">
            <a:extLst>
              <a:ext uri="{FF2B5EF4-FFF2-40B4-BE49-F238E27FC236}">
                <a16:creationId xmlns:a16="http://schemas.microsoft.com/office/drawing/2014/main" id="{3110B8BD-5801-4118-8518-5454AE68D6F8}"/>
              </a:ext>
            </a:extLst>
          </p:cNvPr>
          <p:cNvPicPr>
            <a:picLocks noChangeAspect="1"/>
          </p:cNvPicPr>
          <p:nvPr/>
        </p:nvPicPr>
        <p:blipFill>
          <a:blip r:embed="rId4"/>
          <a:stretch>
            <a:fillRect/>
          </a:stretch>
        </p:blipFill>
        <p:spPr>
          <a:xfrm>
            <a:off x="6297992" y="3886201"/>
            <a:ext cx="2015829" cy="1482718"/>
          </a:xfrm>
          <a:prstGeom prst="rect">
            <a:avLst/>
          </a:prstGeom>
        </p:spPr>
      </p:pic>
    </p:spTree>
    <p:extLst>
      <p:ext uri="{BB962C8B-B14F-4D97-AF65-F5344CB8AC3E}">
        <p14:creationId xmlns:p14="http://schemas.microsoft.com/office/powerpoint/2010/main" val="1831768919"/>
      </p:ext>
    </p:extLst>
  </p:cSld>
  <p:clrMapOvr>
    <a:masterClrMapping/>
  </p:clrMapOvr>
</p:sld>
</file>

<file path=ppt/theme/theme1.xml><?xml version="1.0" encoding="utf-8"?>
<a:theme xmlns:a="http://schemas.openxmlformats.org/drawingml/2006/main" name="USFRIC10032016">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USFRIC10032016" id="{FAD3AEC7-90E5-4BA2-8736-A4573E4D9F97}" vid="{905794C0-A04D-40C2-8417-E7C0B117905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1536</TotalTime>
  <Words>3245</Words>
  <Application>Microsoft Office PowerPoint</Application>
  <PresentationFormat>On-screen Show (4:3)</PresentationFormat>
  <Paragraphs>111</Paragraphs>
  <Slides>8</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Garamond</vt:lpstr>
      <vt:lpstr>Times New Roman</vt:lpstr>
      <vt:lpstr>USFRIC10032016</vt:lpstr>
      <vt:lpstr>Legal Aspects of Data Sharing: Federal Substance Abuse Regulations and Florida Law</vt:lpstr>
      <vt:lpstr>Agenda</vt:lpstr>
      <vt:lpstr>42 CFR, Part 2</vt:lpstr>
      <vt:lpstr>42 CFR, Part 2, continued</vt:lpstr>
      <vt:lpstr>Florida Medical Records</vt:lpstr>
      <vt:lpstr>Florida Data Collaboratives FL Stats §163.6</vt:lpstr>
      <vt:lpstr>Comprehensive FL Privacy Bill</vt:lpstr>
      <vt:lpstr>Resource</vt:lpstr>
    </vt:vector>
  </TitlesOfParts>
  <Company>University of South Florida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Commission on Mental Health and Substance Abuse - Legal Aspects of Data Sharing (August 24-25 2022)</dc:title>
  <dc:creator>Thomas Todd</dc:creator>
  <cp:lastModifiedBy>VanDyke, Misty N</cp:lastModifiedBy>
  <cp:revision>101</cp:revision>
  <cp:lastPrinted>2013-12-10T16:45:31Z</cp:lastPrinted>
  <dcterms:created xsi:type="dcterms:W3CDTF">2012-01-11T16:22:55Z</dcterms:created>
  <dcterms:modified xsi:type="dcterms:W3CDTF">2025-06-06T12:58:59Z</dcterms:modified>
</cp:coreProperties>
</file>