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8" r:id="rId1"/>
  </p:sldMasterIdLst>
  <p:notesMasterIdLst>
    <p:notesMasterId r:id="rId13"/>
  </p:notesMasterIdLst>
  <p:sldIdLst>
    <p:sldId id="256" r:id="rId2"/>
    <p:sldId id="257" r:id="rId3"/>
    <p:sldId id="299" r:id="rId4"/>
    <p:sldId id="276" r:id="rId5"/>
    <p:sldId id="269" r:id="rId6"/>
    <p:sldId id="296" r:id="rId7"/>
    <p:sldId id="285" r:id="rId8"/>
    <p:sldId id="301" r:id="rId9"/>
    <p:sldId id="288" r:id="rId10"/>
    <p:sldId id="293"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464F4-E310-4527-B57A-54036470A99D}" v="352" dt="2022-08-08T18:33:19.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0897" autoAdjust="0"/>
  </p:normalViewPr>
  <p:slideViewPr>
    <p:cSldViewPr snapToGrid="0" snapToObjects="1">
      <p:cViewPr varScale="1">
        <p:scale>
          <a:sx n="110" d="100"/>
          <a:sy n="110" d="100"/>
        </p:scale>
        <p:origin x="648"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1D465-0382-4BCA-A3AD-A543B66A05B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418A809-44AF-4364-8E40-0B9F474CC7FC}">
      <dgm:prSet/>
      <dgm:spPr/>
      <dgm:t>
        <a:bodyPr/>
        <a:lstStyle/>
        <a:p>
          <a:r>
            <a:rPr lang="en-US" dirty="0">
              <a:solidFill>
                <a:schemeClr val="tx1"/>
              </a:solidFill>
            </a:rPr>
            <a:t>From May 2020 - April 2022, GCSO Diversionary Program has served individuals in the jail by also maintaining their competency to stand trial via provision of therapeutic, psychoeducational, and health care services. During that time period, </a:t>
          </a:r>
          <a:r>
            <a:rPr lang="en-US" b="1" dirty="0">
              <a:solidFill>
                <a:schemeClr val="tx1"/>
              </a:solidFill>
            </a:rPr>
            <a:t>GCSO may have saved as much as $2.6 million $$$ by preventing forensic commitments to Florida State Hospital </a:t>
          </a:r>
          <a:r>
            <a:rPr lang="en-US" dirty="0">
              <a:solidFill>
                <a:schemeClr val="tx1"/>
              </a:solidFill>
            </a:rPr>
            <a:t>($383/bed/day X median LOS 81 days x 84 served = $2,605,932 saved)</a:t>
          </a:r>
        </a:p>
      </dgm:t>
    </dgm:pt>
    <dgm:pt modelId="{0B9984D6-3F1F-42A2-B9C5-D49D8A53ABFC}" type="parTrans" cxnId="{DAD910CB-4061-45E3-9B65-EC8BE52373E2}">
      <dgm:prSet/>
      <dgm:spPr/>
      <dgm:t>
        <a:bodyPr/>
        <a:lstStyle/>
        <a:p>
          <a:endParaRPr lang="en-US"/>
        </a:p>
      </dgm:t>
    </dgm:pt>
    <dgm:pt modelId="{39942F9D-28C8-49D4-A859-3A0289CA299E}" type="sibTrans" cxnId="{DAD910CB-4061-45E3-9B65-EC8BE52373E2}">
      <dgm:prSet/>
      <dgm:spPr/>
      <dgm:t>
        <a:bodyPr/>
        <a:lstStyle/>
        <a:p>
          <a:endParaRPr lang="en-US"/>
        </a:p>
      </dgm:t>
    </dgm:pt>
    <dgm:pt modelId="{CF4EAF8E-9D30-41A1-83B4-3D17C993ED0A}">
      <dgm:prSet/>
      <dgm:spPr/>
      <dgm:t>
        <a:bodyPr/>
        <a:lstStyle/>
        <a:p>
          <a:r>
            <a:rPr lang="en-US" dirty="0">
              <a:solidFill>
                <a:schemeClr val="tx1"/>
              </a:solidFill>
            </a:rPr>
            <a:t>This does not begin to capture the dollars that would be saved from those who have not been re-arrested due to their participation in the program (i.e. potential detention costs saved). </a:t>
          </a:r>
        </a:p>
      </dgm:t>
    </dgm:pt>
    <dgm:pt modelId="{354D25CF-4802-49AD-8DE5-8FC77549E1CD}" type="parTrans" cxnId="{32175B60-5831-4BAA-BCB6-D598E3C0E8E0}">
      <dgm:prSet/>
      <dgm:spPr/>
      <dgm:t>
        <a:bodyPr/>
        <a:lstStyle/>
        <a:p>
          <a:endParaRPr lang="en-US"/>
        </a:p>
      </dgm:t>
    </dgm:pt>
    <dgm:pt modelId="{DEEEC131-AFC6-4D79-995B-ADD97AD8F9F1}" type="sibTrans" cxnId="{32175B60-5831-4BAA-BCB6-D598E3C0E8E0}">
      <dgm:prSet/>
      <dgm:spPr/>
      <dgm:t>
        <a:bodyPr/>
        <a:lstStyle/>
        <a:p>
          <a:endParaRPr lang="en-US"/>
        </a:p>
      </dgm:t>
    </dgm:pt>
    <dgm:pt modelId="{8DE6083C-4B55-4341-9BB6-8CADC8D0424F}">
      <dgm:prSet/>
      <dgm:spPr/>
      <dgm:t>
        <a:bodyPr/>
        <a:lstStyle/>
        <a:p>
          <a:r>
            <a:rPr lang="en-US" dirty="0">
              <a:solidFill>
                <a:schemeClr val="tx1"/>
              </a:solidFill>
            </a:rPr>
            <a:t>It also does not capture the value brought to the community when jobs, housing, benefits, and supplemental health services (e.g. HIV/AIDS treatment &amp; care coordination) are secured for these individuals. </a:t>
          </a:r>
        </a:p>
      </dgm:t>
    </dgm:pt>
    <dgm:pt modelId="{1B1DE8FB-B911-4939-B4C1-D6C870AAB439}" type="parTrans" cxnId="{168FAAF2-4317-47A5-B3E9-79ED1E58123A}">
      <dgm:prSet/>
      <dgm:spPr/>
      <dgm:t>
        <a:bodyPr/>
        <a:lstStyle/>
        <a:p>
          <a:endParaRPr lang="en-US"/>
        </a:p>
      </dgm:t>
    </dgm:pt>
    <dgm:pt modelId="{D72F6CF7-D41F-40FE-BAEF-1D0493058E12}" type="sibTrans" cxnId="{168FAAF2-4317-47A5-B3E9-79ED1E58123A}">
      <dgm:prSet/>
      <dgm:spPr/>
      <dgm:t>
        <a:bodyPr/>
        <a:lstStyle/>
        <a:p>
          <a:endParaRPr lang="en-US"/>
        </a:p>
      </dgm:t>
    </dgm:pt>
    <dgm:pt modelId="{5CCA3285-3C74-9B4A-B572-6BDC5AECE58E}" type="pres">
      <dgm:prSet presAssocID="{E1A1D465-0382-4BCA-A3AD-A543B66A05B1}" presName="linear" presStyleCnt="0">
        <dgm:presLayoutVars>
          <dgm:animLvl val="lvl"/>
          <dgm:resizeHandles val="exact"/>
        </dgm:presLayoutVars>
      </dgm:prSet>
      <dgm:spPr/>
    </dgm:pt>
    <dgm:pt modelId="{72B201A5-8FEA-CF40-B608-3F94B52B30AB}" type="pres">
      <dgm:prSet presAssocID="{9418A809-44AF-4364-8E40-0B9F474CC7FC}" presName="parentText" presStyleLbl="node1" presStyleIdx="0" presStyleCnt="3">
        <dgm:presLayoutVars>
          <dgm:chMax val="0"/>
          <dgm:bulletEnabled val="1"/>
        </dgm:presLayoutVars>
      </dgm:prSet>
      <dgm:spPr/>
    </dgm:pt>
    <dgm:pt modelId="{16029484-4D1E-4149-BB15-89B523D49A00}" type="pres">
      <dgm:prSet presAssocID="{39942F9D-28C8-49D4-A859-3A0289CA299E}" presName="spacer" presStyleCnt="0"/>
      <dgm:spPr/>
    </dgm:pt>
    <dgm:pt modelId="{FFD5A087-D65B-9547-A6C7-DA39CD9321F8}" type="pres">
      <dgm:prSet presAssocID="{CF4EAF8E-9D30-41A1-83B4-3D17C993ED0A}" presName="parentText" presStyleLbl="node1" presStyleIdx="1" presStyleCnt="3">
        <dgm:presLayoutVars>
          <dgm:chMax val="0"/>
          <dgm:bulletEnabled val="1"/>
        </dgm:presLayoutVars>
      </dgm:prSet>
      <dgm:spPr/>
    </dgm:pt>
    <dgm:pt modelId="{01EA74E7-1B1F-634E-9340-5D375490717F}" type="pres">
      <dgm:prSet presAssocID="{DEEEC131-AFC6-4D79-995B-ADD97AD8F9F1}" presName="spacer" presStyleCnt="0"/>
      <dgm:spPr/>
    </dgm:pt>
    <dgm:pt modelId="{9CE4C865-79A0-2844-B4CA-31C690DA5F3E}" type="pres">
      <dgm:prSet presAssocID="{8DE6083C-4B55-4341-9BB6-8CADC8D0424F}" presName="parentText" presStyleLbl="node1" presStyleIdx="2" presStyleCnt="3">
        <dgm:presLayoutVars>
          <dgm:chMax val="0"/>
          <dgm:bulletEnabled val="1"/>
        </dgm:presLayoutVars>
      </dgm:prSet>
      <dgm:spPr/>
    </dgm:pt>
  </dgm:ptLst>
  <dgm:cxnLst>
    <dgm:cxn modelId="{B9EAA803-C832-E64C-8187-E22A2E798D29}" type="presOf" srcId="{8DE6083C-4B55-4341-9BB6-8CADC8D0424F}" destId="{9CE4C865-79A0-2844-B4CA-31C690DA5F3E}" srcOrd="0" destOrd="0" presId="urn:microsoft.com/office/officeart/2005/8/layout/vList2"/>
    <dgm:cxn modelId="{ED9AFE05-BC60-D647-9C24-6E72E67F918A}" type="presOf" srcId="{9418A809-44AF-4364-8E40-0B9F474CC7FC}" destId="{72B201A5-8FEA-CF40-B608-3F94B52B30AB}" srcOrd="0" destOrd="0" presId="urn:microsoft.com/office/officeart/2005/8/layout/vList2"/>
    <dgm:cxn modelId="{32175B60-5831-4BAA-BCB6-D598E3C0E8E0}" srcId="{E1A1D465-0382-4BCA-A3AD-A543B66A05B1}" destId="{CF4EAF8E-9D30-41A1-83B4-3D17C993ED0A}" srcOrd="1" destOrd="0" parTransId="{354D25CF-4802-49AD-8DE5-8FC77549E1CD}" sibTransId="{DEEEC131-AFC6-4D79-995B-ADD97AD8F9F1}"/>
    <dgm:cxn modelId="{17C903B2-F1A2-514A-AD29-158390CB5F85}" type="presOf" srcId="{E1A1D465-0382-4BCA-A3AD-A543B66A05B1}" destId="{5CCA3285-3C74-9B4A-B572-6BDC5AECE58E}" srcOrd="0" destOrd="0" presId="urn:microsoft.com/office/officeart/2005/8/layout/vList2"/>
    <dgm:cxn modelId="{DAD910CB-4061-45E3-9B65-EC8BE52373E2}" srcId="{E1A1D465-0382-4BCA-A3AD-A543B66A05B1}" destId="{9418A809-44AF-4364-8E40-0B9F474CC7FC}" srcOrd="0" destOrd="0" parTransId="{0B9984D6-3F1F-42A2-B9C5-D49D8A53ABFC}" sibTransId="{39942F9D-28C8-49D4-A859-3A0289CA299E}"/>
    <dgm:cxn modelId="{B2B6F0EF-2ECA-6044-ABA6-CFE1897EE62D}" type="presOf" srcId="{CF4EAF8E-9D30-41A1-83B4-3D17C993ED0A}" destId="{FFD5A087-D65B-9547-A6C7-DA39CD9321F8}" srcOrd="0" destOrd="0" presId="urn:microsoft.com/office/officeart/2005/8/layout/vList2"/>
    <dgm:cxn modelId="{168FAAF2-4317-47A5-B3E9-79ED1E58123A}" srcId="{E1A1D465-0382-4BCA-A3AD-A543B66A05B1}" destId="{8DE6083C-4B55-4341-9BB6-8CADC8D0424F}" srcOrd="2" destOrd="0" parTransId="{1B1DE8FB-B911-4939-B4C1-D6C870AAB439}" sibTransId="{D72F6CF7-D41F-40FE-BAEF-1D0493058E12}"/>
    <dgm:cxn modelId="{5FE336EF-5BBE-1C4E-B709-FD68BB55BD00}" type="presParOf" srcId="{5CCA3285-3C74-9B4A-B572-6BDC5AECE58E}" destId="{72B201A5-8FEA-CF40-B608-3F94B52B30AB}" srcOrd="0" destOrd="0" presId="urn:microsoft.com/office/officeart/2005/8/layout/vList2"/>
    <dgm:cxn modelId="{22E09675-1B29-9247-B19F-2CBD290E1973}" type="presParOf" srcId="{5CCA3285-3C74-9B4A-B572-6BDC5AECE58E}" destId="{16029484-4D1E-4149-BB15-89B523D49A00}" srcOrd="1" destOrd="0" presId="urn:microsoft.com/office/officeart/2005/8/layout/vList2"/>
    <dgm:cxn modelId="{829CDE20-4464-8E4A-A50B-D1682A1F8954}" type="presParOf" srcId="{5CCA3285-3C74-9B4A-B572-6BDC5AECE58E}" destId="{FFD5A087-D65B-9547-A6C7-DA39CD9321F8}" srcOrd="2" destOrd="0" presId="urn:microsoft.com/office/officeart/2005/8/layout/vList2"/>
    <dgm:cxn modelId="{5390A75A-16D7-0E40-A76D-07526B13567B}" type="presParOf" srcId="{5CCA3285-3C74-9B4A-B572-6BDC5AECE58E}" destId="{01EA74E7-1B1F-634E-9340-5D375490717F}" srcOrd="3" destOrd="0" presId="urn:microsoft.com/office/officeart/2005/8/layout/vList2"/>
    <dgm:cxn modelId="{3C6CC53B-059F-5C4E-A0E7-B67AC3C6B94A}" type="presParOf" srcId="{5CCA3285-3C74-9B4A-B572-6BDC5AECE58E}" destId="{9CE4C865-79A0-2844-B4CA-31C690DA5F3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C5479-E431-49B3-9B3D-78DF6DDDCA3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5393518-0E20-4968-AC4F-408E262D17A8}">
      <dgm:prSet/>
      <dgm:spPr/>
      <dgm:t>
        <a:bodyPr/>
        <a:lstStyle/>
        <a:p>
          <a:r>
            <a:rPr lang="en-US" dirty="0"/>
            <a:t>DIVERT</a:t>
          </a:r>
        </a:p>
      </dgm:t>
    </dgm:pt>
    <dgm:pt modelId="{72508AC9-FF7D-4ADE-A221-F3F0BEBDCBF0}" type="parTrans" cxnId="{704C2C2E-0266-4B18-A535-EF259BAE46DF}">
      <dgm:prSet/>
      <dgm:spPr/>
      <dgm:t>
        <a:bodyPr/>
        <a:lstStyle/>
        <a:p>
          <a:endParaRPr lang="en-US"/>
        </a:p>
      </dgm:t>
    </dgm:pt>
    <dgm:pt modelId="{0C13C025-4DEE-4BCE-8AF8-CE02F0F823C6}" type="sibTrans" cxnId="{704C2C2E-0266-4B18-A535-EF259BAE46DF}">
      <dgm:prSet/>
      <dgm:spPr/>
      <dgm:t>
        <a:bodyPr/>
        <a:lstStyle/>
        <a:p>
          <a:endParaRPr lang="en-US"/>
        </a:p>
      </dgm:t>
    </dgm:pt>
    <dgm:pt modelId="{945B86C6-7710-4568-908C-E6A3DE8E3857}">
      <dgm:prSet custT="1"/>
      <dgm:spPr/>
      <dgm:t>
        <a:bodyPr/>
        <a:lstStyle/>
        <a:p>
          <a:r>
            <a:rPr lang="en-US" sz="1400" dirty="0"/>
            <a:t>YOUTH FROM DJJ INVOLVEMENT</a:t>
          </a:r>
        </a:p>
      </dgm:t>
    </dgm:pt>
    <dgm:pt modelId="{CBEE6719-11B8-4B38-B975-71E95D71321E}" type="parTrans" cxnId="{C3F73E90-E8A8-4F2B-A84D-E7783ED7FB40}">
      <dgm:prSet/>
      <dgm:spPr/>
      <dgm:t>
        <a:bodyPr/>
        <a:lstStyle/>
        <a:p>
          <a:endParaRPr lang="en-US"/>
        </a:p>
      </dgm:t>
    </dgm:pt>
    <dgm:pt modelId="{506B9437-CF1E-44DB-92D1-498AE3A47B0F}" type="sibTrans" cxnId="{C3F73E90-E8A8-4F2B-A84D-E7783ED7FB40}">
      <dgm:prSet/>
      <dgm:spPr/>
      <dgm:t>
        <a:bodyPr/>
        <a:lstStyle/>
        <a:p>
          <a:endParaRPr lang="en-US"/>
        </a:p>
      </dgm:t>
    </dgm:pt>
    <dgm:pt modelId="{34E6459A-1720-47D6-A79D-CF36199FD967}">
      <dgm:prSet/>
      <dgm:spPr/>
      <dgm:t>
        <a:bodyPr/>
        <a:lstStyle/>
        <a:p>
          <a:r>
            <a:rPr lang="en-US"/>
            <a:t>DIVERT</a:t>
          </a:r>
        </a:p>
      </dgm:t>
    </dgm:pt>
    <dgm:pt modelId="{15639CD3-2430-4F59-A17C-88A4FE758A40}" type="parTrans" cxnId="{64452A41-04A8-410C-997D-5AD91392A10F}">
      <dgm:prSet/>
      <dgm:spPr/>
      <dgm:t>
        <a:bodyPr/>
        <a:lstStyle/>
        <a:p>
          <a:endParaRPr lang="en-US"/>
        </a:p>
      </dgm:t>
    </dgm:pt>
    <dgm:pt modelId="{4783D6D6-149D-4CBD-856E-64E504F8C664}" type="sibTrans" cxnId="{64452A41-04A8-410C-997D-5AD91392A10F}">
      <dgm:prSet/>
      <dgm:spPr/>
      <dgm:t>
        <a:bodyPr/>
        <a:lstStyle/>
        <a:p>
          <a:endParaRPr lang="en-US"/>
        </a:p>
      </dgm:t>
    </dgm:pt>
    <dgm:pt modelId="{3DDFE462-5453-4D7B-9B18-B6FB03B9CB3D}">
      <dgm:prSet custT="1"/>
      <dgm:spPr/>
      <dgm:t>
        <a:bodyPr/>
        <a:lstStyle/>
        <a:p>
          <a:r>
            <a:rPr lang="en-US" sz="1400" dirty="0"/>
            <a:t>PLACEMENT IN STATE MENTAL HEALTH TREATMENT FACILITIES</a:t>
          </a:r>
        </a:p>
      </dgm:t>
    </dgm:pt>
    <dgm:pt modelId="{1EC3AEDD-4A55-49A1-AC25-09B3EC976D39}" type="parTrans" cxnId="{DE76EC77-F3BC-43F9-AEFB-09835B4D4FB0}">
      <dgm:prSet/>
      <dgm:spPr/>
      <dgm:t>
        <a:bodyPr/>
        <a:lstStyle/>
        <a:p>
          <a:endParaRPr lang="en-US"/>
        </a:p>
      </dgm:t>
    </dgm:pt>
    <dgm:pt modelId="{4B60917E-04C0-4761-B7DE-19B86C10F7C9}" type="sibTrans" cxnId="{DE76EC77-F3BC-43F9-AEFB-09835B4D4FB0}">
      <dgm:prSet/>
      <dgm:spPr/>
      <dgm:t>
        <a:bodyPr/>
        <a:lstStyle/>
        <a:p>
          <a:endParaRPr lang="en-US"/>
        </a:p>
      </dgm:t>
    </dgm:pt>
    <dgm:pt modelId="{FBF4BDF7-F56E-44CA-99BA-0254215B1672}">
      <dgm:prSet/>
      <dgm:spPr/>
      <dgm:t>
        <a:bodyPr/>
        <a:lstStyle/>
        <a:p>
          <a:r>
            <a:rPr lang="en-US"/>
            <a:t>LOWER</a:t>
          </a:r>
        </a:p>
      </dgm:t>
    </dgm:pt>
    <dgm:pt modelId="{D3D3DCA8-CB61-4D2D-998D-C37CFF60287A}" type="parTrans" cxnId="{3D120E13-BFBB-4D3A-AD64-049402561D94}">
      <dgm:prSet/>
      <dgm:spPr/>
      <dgm:t>
        <a:bodyPr/>
        <a:lstStyle/>
        <a:p>
          <a:endParaRPr lang="en-US"/>
        </a:p>
      </dgm:t>
    </dgm:pt>
    <dgm:pt modelId="{AFC62551-1233-4FFB-B51D-EEA64355C4F8}" type="sibTrans" cxnId="{3D120E13-BFBB-4D3A-AD64-049402561D94}">
      <dgm:prSet/>
      <dgm:spPr/>
      <dgm:t>
        <a:bodyPr/>
        <a:lstStyle/>
        <a:p>
          <a:endParaRPr lang="en-US"/>
        </a:p>
      </dgm:t>
    </dgm:pt>
    <dgm:pt modelId="{2CE50800-1A7C-43DD-AF19-B64BA7E74C01}">
      <dgm:prSet/>
      <dgm:spPr/>
      <dgm:t>
        <a:bodyPr/>
        <a:lstStyle/>
        <a:p>
          <a:r>
            <a:rPr lang="en-US" dirty="0"/>
            <a:t>AT RISK YOUTH INVOLVEMENT WITH LEO</a:t>
          </a:r>
        </a:p>
      </dgm:t>
    </dgm:pt>
    <dgm:pt modelId="{C89AFCA4-9FA6-41F1-814C-1E49E66C4E30}" type="parTrans" cxnId="{54B9582F-12BC-4E1A-89DE-C66AEC07175E}">
      <dgm:prSet/>
      <dgm:spPr/>
      <dgm:t>
        <a:bodyPr/>
        <a:lstStyle/>
        <a:p>
          <a:endParaRPr lang="en-US"/>
        </a:p>
      </dgm:t>
    </dgm:pt>
    <dgm:pt modelId="{80EB1B25-95D9-41D6-B846-9AFFABA2EC60}" type="sibTrans" cxnId="{54B9582F-12BC-4E1A-89DE-C66AEC07175E}">
      <dgm:prSet/>
      <dgm:spPr/>
      <dgm:t>
        <a:bodyPr/>
        <a:lstStyle/>
        <a:p>
          <a:endParaRPr lang="en-US"/>
        </a:p>
      </dgm:t>
    </dgm:pt>
    <dgm:pt modelId="{C37DFCF8-629F-4602-9F15-75F327CCE4A2}">
      <dgm:prSet/>
      <dgm:spPr/>
      <dgm:t>
        <a:bodyPr/>
        <a:lstStyle/>
        <a:p>
          <a:r>
            <a:rPr lang="en-US"/>
            <a:t>INCREASE</a:t>
          </a:r>
        </a:p>
      </dgm:t>
    </dgm:pt>
    <dgm:pt modelId="{57677B3E-211D-41E5-AF6E-66545FA713CD}" type="parTrans" cxnId="{09205E5C-0EC4-4631-AA6B-D4BB4BCE75EE}">
      <dgm:prSet/>
      <dgm:spPr/>
      <dgm:t>
        <a:bodyPr/>
        <a:lstStyle/>
        <a:p>
          <a:endParaRPr lang="en-US"/>
        </a:p>
      </dgm:t>
    </dgm:pt>
    <dgm:pt modelId="{46BA20A7-526E-4375-BB79-9EF6B4A1574A}" type="sibTrans" cxnId="{09205E5C-0EC4-4631-AA6B-D4BB4BCE75EE}">
      <dgm:prSet/>
      <dgm:spPr/>
      <dgm:t>
        <a:bodyPr/>
        <a:lstStyle/>
        <a:p>
          <a:endParaRPr lang="en-US"/>
        </a:p>
      </dgm:t>
    </dgm:pt>
    <dgm:pt modelId="{D30B201F-9496-42D3-A83B-6E81F523ECD3}">
      <dgm:prSet/>
      <dgm:spPr/>
      <dgm:t>
        <a:bodyPr/>
        <a:lstStyle/>
        <a:p>
          <a:r>
            <a:rPr lang="en-US" dirty="0"/>
            <a:t>ACADEMIC PERFORMANCE </a:t>
          </a:r>
        </a:p>
      </dgm:t>
    </dgm:pt>
    <dgm:pt modelId="{5D60BFFC-BBAF-47D7-9793-2937A04C4848}" type="parTrans" cxnId="{C2EF5805-9DF5-48ED-B875-5BE0803F6B92}">
      <dgm:prSet/>
      <dgm:spPr/>
      <dgm:t>
        <a:bodyPr/>
        <a:lstStyle/>
        <a:p>
          <a:endParaRPr lang="en-US"/>
        </a:p>
      </dgm:t>
    </dgm:pt>
    <dgm:pt modelId="{E24918BE-FD41-4241-B502-032BF033DEDA}" type="sibTrans" cxnId="{C2EF5805-9DF5-48ED-B875-5BE0803F6B92}">
      <dgm:prSet/>
      <dgm:spPr/>
      <dgm:t>
        <a:bodyPr/>
        <a:lstStyle/>
        <a:p>
          <a:endParaRPr lang="en-US"/>
        </a:p>
      </dgm:t>
    </dgm:pt>
    <dgm:pt modelId="{D2940282-3AA1-45AD-B639-5B61738B6D5D}">
      <dgm:prSet/>
      <dgm:spPr/>
      <dgm:t>
        <a:bodyPr/>
        <a:lstStyle/>
        <a:p>
          <a:r>
            <a:rPr lang="en-US"/>
            <a:t>BRING</a:t>
          </a:r>
        </a:p>
      </dgm:t>
    </dgm:pt>
    <dgm:pt modelId="{79791AA7-D60A-4FE6-B443-0D8079B8FBF2}" type="parTrans" cxnId="{02747483-B7CA-452E-B8E5-3A2B4DF88E9B}">
      <dgm:prSet/>
      <dgm:spPr/>
      <dgm:t>
        <a:bodyPr/>
        <a:lstStyle/>
        <a:p>
          <a:endParaRPr lang="en-US"/>
        </a:p>
      </dgm:t>
    </dgm:pt>
    <dgm:pt modelId="{34F224D5-C7F0-4E2F-85C2-1A9FEF1069AA}" type="sibTrans" cxnId="{02747483-B7CA-452E-B8E5-3A2B4DF88E9B}">
      <dgm:prSet/>
      <dgm:spPr/>
      <dgm:t>
        <a:bodyPr/>
        <a:lstStyle/>
        <a:p>
          <a:endParaRPr lang="en-US"/>
        </a:p>
      </dgm:t>
    </dgm:pt>
    <dgm:pt modelId="{239C6ACD-04BA-423E-AC67-8CF262FB3882}">
      <dgm:prSet/>
      <dgm:spPr/>
      <dgm:t>
        <a:bodyPr/>
        <a:lstStyle/>
        <a:p>
          <a:r>
            <a:rPr lang="en-US" dirty="0"/>
            <a:t>AWARENESS TO MENTAL HEALTH &amp; SUBSTANCE ABUSE</a:t>
          </a:r>
        </a:p>
      </dgm:t>
    </dgm:pt>
    <dgm:pt modelId="{C5F3A492-B045-4DBF-9B17-151015B06ECB}" type="parTrans" cxnId="{BC3AC24D-F980-4C04-A42A-0BE7AA262FDA}">
      <dgm:prSet/>
      <dgm:spPr/>
      <dgm:t>
        <a:bodyPr/>
        <a:lstStyle/>
        <a:p>
          <a:endParaRPr lang="en-US"/>
        </a:p>
      </dgm:t>
    </dgm:pt>
    <dgm:pt modelId="{D5022981-D7FD-4B7E-AAC1-89EB07726E28}" type="sibTrans" cxnId="{BC3AC24D-F980-4C04-A42A-0BE7AA262FDA}">
      <dgm:prSet/>
      <dgm:spPr/>
      <dgm:t>
        <a:bodyPr/>
        <a:lstStyle/>
        <a:p>
          <a:endParaRPr lang="en-US"/>
        </a:p>
      </dgm:t>
    </dgm:pt>
    <dgm:pt modelId="{29CC5ADF-D08D-4C17-ADE9-B0894A1C655A}">
      <dgm:prSet/>
      <dgm:spPr/>
      <dgm:t>
        <a:bodyPr/>
        <a:lstStyle/>
        <a:p>
          <a:r>
            <a:rPr lang="en-US"/>
            <a:t>IMPROVE</a:t>
          </a:r>
        </a:p>
      </dgm:t>
    </dgm:pt>
    <dgm:pt modelId="{D6C5BBB3-62AC-4D26-80A8-26F1DFAC8B15}" type="parTrans" cxnId="{2D3B464F-9BD9-441E-86FA-A8C0E8829F00}">
      <dgm:prSet/>
      <dgm:spPr/>
      <dgm:t>
        <a:bodyPr/>
        <a:lstStyle/>
        <a:p>
          <a:endParaRPr lang="en-US"/>
        </a:p>
      </dgm:t>
    </dgm:pt>
    <dgm:pt modelId="{711AE5D6-666D-4A7B-A38E-1A803C33812E}" type="sibTrans" cxnId="{2D3B464F-9BD9-441E-86FA-A8C0E8829F00}">
      <dgm:prSet/>
      <dgm:spPr/>
      <dgm:t>
        <a:bodyPr/>
        <a:lstStyle/>
        <a:p>
          <a:endParaRPr lang="en-US"/>
        </a:p>
      </dgm:t>
    </dgm:pt>
    <dgm:pt modelId="{F30EEA87-5D89-4190-BF0E-FCFBA6682B51}">
      <dgm:prSet/>
      <dgm:spPr/>
      <dgm:t>
        <a:bodyPr/>
        <a:lstStyle/>
        <a:p>
          <a:r>
            <a:rPr lang="en-US" dirty="0"/>
            <a:t>POSITIVE YOUTH DEVELOPMENT</a:t>
          </a:r>
        </a:p>
      </dgm:t>
    </dgm:pt>
    <dgm:pt modelId="{42CB8015-037F-4AC9-8A59-9CA120542CC2}" type="parTrans" cxnId="{93718030-B6D5-46B0-A648-F8CC4FD7F3D8}">
      <dgm:prSet/>
      <dgm:spPr/>
      <dgm:t>
        <a:bodyPr/>
        <a:lstStyle/>
        <a:p>
          <a:endParaRPr lang="en-US"/>
        </a:p>
      </dgm:t>
    </dgm:pt>
    <dgm:pt modelId="{96D8875E-A942-4FD5-9596-07DA3BD1AAC9}" type="sibTrans" cxnId="{93718030-B6D5-46B0-A648-F8CC4FD7F3D8}">
      <dgm:prSet/>
      <dgm:spPr/>
      <dgm:t>
        <a:bodyPr/>
        <a:lstStyle/>
        <a:p>
          <a:endParaRPr lang="en-US"/>
        </a:p>
      </dgm:t>
    </dgm:pt>
    <dgm:pt modelId="{F01C1A47-9593-4036-8C38-4189EF9F919F}">
      <dgm:prSet/>
      <dgm:spPr/>
      <dgm:t>
        <a:bodyPr/>
        <a:lstStyle/>
        <a:p>
          <a:r>
            <a:rPr lang="en-US"/>
            <a:t>PROMOTE</a:t>
          </a:r>
        </a:p>
      </dgm:t>
    </dgm:pt>
    <dgm:pt modelId="{74A27048-99A7-4654-B20C-E243F1885F7C}" type="parTrans" cxnId="{6C880FB4-1E07-40E5-B05A-E6B669246207}">
      <dgm:prSet/>
      <dgm:spPr/>
      <dgm:t>
        <a:bodyPr/>
        <a:lstStyle/>
        <a:p>
          <a:endParaRPr lang="en-US"/>
        </a:p>
      </dgm:t>
    </dgm:pt>
    <dgm:pt modelId="{7C8FB94F-0902-47F7-B6A2-6ED2C1710059}" type="sibTrans" cxnId="{6C880FB4-1E07-40E5-B05A-E6B669246207}">
      <dgm:prSet/>
      <dgm:spPr/>
      <dgm:t>
        <a:bodyPr/>
        <a:lstStyle/>
        <a:p>
          <a:endParaRPr lang="en-US"/>
        </a:p>
      </dgm:t>
    </dgm:pt>
    <dgm:pt modelId="{9E866F5C-573C-420E-9F90-44EDA8DE700D}">
      <dgm:prSet/>
      <dgm:spPr/>
      <dgm:t>
        <a:bodyPr/>
        <a:lstStyle/>
        <a:p>
          <a:r>
            <a:rPr lang="en-US" dirty="0"/>
            <a:t>POSITIVE SOCIETAL EXPOSURE </a:t>
          </a:r>
        </a:p>
      </dgm:t>
    </dgm:pt>
    <dgm:pt modelId="{3C6FDF74-26AF-48A6-A415-2C528ADFBE1B}" type="parTrans" cxnId="{B449C60A-CA36-4D84-AB4B-47B0557C234D}">
      <dgm:prSet/>
      <dgm:spPr/>
      <dgm:t>
        <a:bodyPr/>
        <a:lstStyle/>
        <a:p>
          <a:endParaRPr lang="en-US"/>
        </a:p>
      </dgm:t>
    </dgm:pt>
    <dgm:pt modelId="{E43E6A69-F365-4444-893B-CB7C7CF04FD8}" type="sibTrans" cxnId="{B449C60A-CA36-4D84-AB4B-47B0557C234D}">
      <dgm:prSet/>
      <dgm:spPr/>
      <dgm:t>
        <a:bodyPr/>
        <a:lstStyle/>
        <a:p>
          <a:endParaRPr lang="en-US"/>
        </a:p>
      </dgm:t>
    </dgm:pt>
    <dgm:pt modelId="{CCE86727-19CF-3E46-967B-348DE472209A}" type="pres">
      <dgm:prSet presAssocID="{70EC5479-E431-49B3-9B3D-78DF6DDDCA3E}" presName="vert0" presStyleCnt="0">
        <dgm:presLayoutVars>
          <dgm:dir/>
          <dgm:animOne val="branch"/>
          <dgm:animLvl val="lvl"/>
        </dgm:presLayoutVars>
      </dgm:prSet>
      <dgm:spPr/>
    </dgm:pt>
    <dgm:pt modelId="{E95C0A5E-A3E6-F945-BE13-E98981A4EF49}" type="pres">
      <dgm:prSet presAssocID="{95393518-0E20-4968-AC4F-408E262D17A8}" presName="thickLine" presStyleLbl="alignNode1" presStyleIdx="0" presStyleCnt="7"/>
      <dgm:spPr/>
    </dgm:pt>
    <dgm:pt modelId="{CF4C0DAF-147B-874A-B4B0-E70E82E71D36}" type="pres">
      <dgm:prSet presAssocID="{95393518-0E20-4968-AC4F-408E262D17A8}" presName="horz1" presStyleCnt="0"/>
      <dgm:spPr/>
    </dgm:pt>
    <dgm:pt modelId="{C9277689-6EBF-4746-B2F3-22CF9A0EF337}" type="pres">
      <dgm:prSet presAssocID="{95393518-0E20-4968-AC4F-408E262D17A8}" presName="tx1" presStyleLbl="revTx" presStyleIdx="0" presStyleCnt="14"/>
      <dgm:spPr/>
    </dgm:pt>
    <dgm:pt modelId="{17A40587-7967-5D4E-9F7E-66970550747D}" type="pres">
      <dgm:prSet presAssocID="{95393518-0E20-4968-AC4F-408E262D17A8}" presName="vert1" presStyleCnt="0"/>
      <dgm:spPr/>
    </dgm:pt>
    <dgm:pt modelId="{3DAFC0E7-881D-5D4B-BEFA-511C690726D1}" type="pres">
      <dgm:prSet presAssocID="{945B86C6-7710-4568-908C-E6A3DE8E3857}" presName="vertSpace2a" presStyleCnt="0"/>
      <dgm:spPr/>
    </dgm:pt>
    <dgm:pt modelId="{155E6511-AEFD-3046-B402-9D8E15276ABD}" type="pres">
      <dgm:prSet presAssocID="{945B86C6-7710-4568-908C-E6A3DE8E3857}" presName="horz2" presStyleCnt="0"/>
      <dgm:spPr/>
    </dgm:pt>
    <dgm:pt modelId="{F2977CBA-02A2-344B-B667-398880C8D3BD}" type="pres">
      <dgm:prSet presAssocID="{945B86C6-7710-4568-908C-E6A3DE8E3857}" presName="horzSpace2" presStyleCnt="0"/>
      <dgm:spPr/>
    </dgm:pt>
    <dgm:pt modelId="{AC219A66-34CD-5F42-80AC-0EB772982EB3}" type="pres">
      <dgm:prSet presAssocID="{945B86C6-7710-4568-908C-E6A3DE8E3857}" presName="tx2" presStyleLbl="revTx" presStyleIdx="1" presStyleCnt="14"/>
      <dgm:spPr/>
    </dgm:pt>
    <dgm:pt modelId="{623DCAC8-C032-E34A-A4DF-B7A758473D4F}" type="pres">
      <dgm:prSet presAssocID="{945B86C6-7710-4568-908C-E6A3DE8E3857}" presName="vert2" presStyleCnt="0"/>
      <dgm:spPr/>
    </dgm:pt>
    <dgm:pt modelId="{67058E13-84A8-DB43-8F8A-9B07A0C2030F}" type="pres">
      <dgm:prSet presAssocID="{945B86C6-7710-4568-908C-E6A3DE8E3857}" presName="thinLine2b" presStyleLbl="callout" presStyleIdx="0" presStyleCnt="7"/>
      <dgm:spPr/>
    </dgm:pt>
    <dgm:pt modelId="{21E4FC22-22C2-BF4B-9776-44D0B1BB5E61}" type="pres">
      <dgm:prSet presAssocID="{945B86C6-7710-4568-908C-E6A3DE8E3857}" presName="vertSpace2b" presStyleCnt="0"/>
      <dgm:spPr/>
    </dgm:pt>
    <dgm:pt modelId="{968AF8E9-440B-894A-98DD-AA97F5F621E5}" type="pres">
      <dgm:prSet presAssocID="{34E6459A-1720-47D6-A79D-CF36199FD967}" presName="thickLine" presStyleLbl="alignNode1" presStyleIdx="1" presStyleCnt="7"/>
      <dgm:spPr/>
    </dgm:pt>
    <dgm:pt modelId="{287663E2-8912-634B-A098-08797549EA05}" type="pres">
      <dgm:prSet presAssocID="{34E6459A-1720-47D6-A79D-CF36199FD967}" presName="horz1" presStyleCnt="0"/>
      <dgm:spPr/>
    </dgm:pt>
    <dgm:pt modelId="{D2D63B03-7BAC-6E44-A812-BB7E814FA4DB}" type="pres">
      <dgm:prSet presAssocID="{34E6459A-1720-47D6-A79D-CF36199FD967}" presName="tx1" presStyleLbl="revTx" presStyleIdx="2" presStyleCnt="14"/>
      <dgm:spPr/>
    </dgm:pt>
    <dgm:pt modelId="{1247E24B-CF96-7C4B-BDE3-ACC1EAAA90FD}" type="pres">
      <dgm:prSet presAssocID="{34E6459A-1720-47D6-A79D-CF36199FD967}" presName="vert1" presStyleCnt="0"/>
      <dgm:spPr/>
    </dgm:pt>
    <dgm:pt modelId="{FE29D8A8-2932-224D-9B35-39BDEA07CADF}" type="pres">
      <dgm:prSet presAssocID="{3DDFE462-5453-4D7B-9B18-B6FB03B9CB3D}" presName="vertSpace2a" presStyleCnt="0"/>
      <dgm:spPr/>
    </dgm:pt>
    <dgm:pt modelId="{1577507A-728F-494F-BB09-2731FD2DCEC6}" type="pres">
      <dgm:prSet presAssocID="{3DDFE462-5453-4D7B-9B18-B6FB03B9CB3D}" presName="horz2" presStyleCnt="0"/>
      <dgm:spPr/>
    </dgm:pt>
    <dgm:pt modelId="{69EA1DE0-7BC1-4646-A8FB-2E958EE48493}" type="pres">
      <dgm:prSet presAssocID="{3DDFE462-5453-4D7B-9B18-B6FB03B9CB3D}" presName="horzSpace2" presStyleCnt="0"/>
      <dgm:spPr/>
    </dgm:pt>
    <dgm:pt modelId="{E871D2D6-7EFB-354F-879A-03257184294F}" type="pres">
      <dgm:prSet presAssocID="{3DDFE462-5453-4D7B-9B18-B6FB03B9CB3D}" presName="tx2" presStyleLbl="revTx" presStyleIdx="3" presStyleCnt="14" custScaleY="107340"/>
      <dgm:spPr/>
    </dgm:pt>
    <dgm:pt modelId="{1C138F3A-801C-F342-8ADE-CB9207EF737E}" type="pres">
      <dgm:prSet presAssocID="{3DDFE462-5453-4D7B-9B18-B6FB03B9CB3D}" presName="vert2" presStyleCnt="0"/>
      <dgm:spPr/>
    </dgm:pt>
    <dgm:pt modelId="{8D4FB364-B4E9-F242-8197-40BABC10A9CE}" type="pres">
      <dgm:prSet presAssocID="{3DDFE462-5453-4D7B-9B18-B6FB03B9CB3D}" presName="thinLine2b" presStyleLbl="callout" presStyleIdx="1" presStyleCnt="7"/>
      <dgm:spPr/>
    </dgm:pt>
    <dgm:pt modelId="{81C70E8B-35AD-7F43-8595-1B9C4DC10C44}" type="pres">
      <dgm:prSet presAssocID="{3DDFE462-5453-4D7B-9B18-B6FB03B9CB3D}" presName="vertSpace2b" presStyleCnt="0"/>
      <dgm:spPr/>
    </dgm:pt>
    <dgm:pt modelId="{69509980-4F80-8446-8A78-8FDA03AEE2BE}" type="pres">
      <dgm:prSet presAssocID="{FBF4BDF7-F56E-44CA-99BA-0254215B1672}" presName="thickLine" presStyleLbl="alignNode1" presStyleIdx="2" presStyleCnt="7"/>
      <dgm:spPr/>
    </dgm:pt>
    <dgm:pt modelId="{03405461-0FA5-5D40-A012-868C7659E779}" type="pres">
      <dgm:prSet presAssocID="{FBF4BDF7-F56E-44CA-99BA-0254215B1672}" presName="horz1" presStyleCnt="0"/>
      <dgm:spPr/>
    </dgm:pt>
    <dgm:pt modelId="{A37A52DF-F50A-B548-A8CB-EDA00DFC68A0}" type="pres">
      <dgm:prSet presAssocID="{FBF4BDF7-F56E-44CA-99BA-0254215B1672}" presName="tx1" presStyleLbl="revTx" presStyleIdx="4" presStyleCnt="14"/>
      <dgm:spPr/>
    </dgm:pt>
    <dgm:pt modelId="{7D6738E2-DE92-A346-B949-95097229D507}" type="pres">
      <dgm:prSet presAssocID="{FBF4BDF7-F56E-44CA-99BA-0254215B1672}" presName="vert1" presStyleCnt="0"/>
      <dgm:spPr/>
    </dgm:pt>
    <dgm:pt modelId="{9843436A-5DB7-AD4F-953F-527FB8DDE522}" type="pres">
      <dgm:prSet presAssocID="{2CE50800-1A7C-43DD-AF19-B64BA7E74C01}" presName="vertSpace2a" presStyleCnt="0"/>
      <dgm:spPr/>
    </dgm:pt>
    <dgm:pt modelId="{0F127BE9-085F-314C-B827-14A8490C6E54}" type="pres">
      <dgm:prSet presAssocID="{2CE50800-1A7C-43DD-AF19-B64BA7E74C01}" presName="horz2" presStyleCnt="0"/>
      <dgm:spPr/>
    </dgm:pt>
    <dgm:pt modelId="{DB90DAEC-2E05-1E4D-BA58-CE0BCF049222}" type="pres">
      <dgm:prSet presAssocID="{2CE50800-1A7C-43DD-AF19-B64BA7E74C01}" presName="horzSpace2" presStyleCnt="0"/>
      <dgm:spPr/>
    </dgm:pt>
    <dgm:pt modelId="{160B25C1-F86A-BF4D-B801-F0A20214BBD0}" type="pres">
      <dgm:prSet presAssocID="{2CE50800-1A7C-43DD-AF19-B64BA7E74C01}" presName="tx2" presStyleLbl="revTx" presStyleIdx="5" presStyleCnt="14"/>
      <dgm:spPr/>
    </dgm:pt>
    <dgm:pt modelId="{97ADFFE0-95A3-524B-A095-A915F972687C}" type="pres">
      <dgm:prSet presAssocID="{2CE50800-1A7C-43DD-AF19-B64BA7E74C01}" presName="vert2" presStyleCnt="0"/>
      <dgm:spPr/>
    </dgm:pt>
    <dgm:pt modelId="{9523AF33-9619-D84C-980B-0F84EA35F1D3}" type="pres">
      <dgm:prSet presAssocID="{2CE50800-1A7C-43DD-AF19-B64BA7E74C01}" presName="thinLine2b" presStyleLbl="callout" presStyleIdx="2" presStyleCnt="7"/>
      <dgm:spPr/>
    </dgm:pt>
    <dgm:pt modelId="{9D051EDF-DA56-D74E-A59B-27F912737EB2}" type="pres">
      <dgm:prSet presAssocID="{2CE50800-1A7C-43DD-AF19-B64BA7E74C01}" presName="vertSpace2b" presStyleCnt="0"/>
      <dgm:spPr/>
    </dgm:pt>
    <dgm:pt modelId="{A913A665-DD84-9443-A1E4-13B8EC212764}" type="pres">
      <dgm:prSet presAssocID="{C37DFCF8-629F-4602-9F15-75F327CCE4A2}" presName="thickLine" presStyleLbl="alignNode1" presStyleIdx="3" presStyleCnt="7"/>
      <dgm:spPr/>
    </dgm:pt>
    <dgm:pt modelId="{2EE58F70-FA53-2543-B725-9D98A26EE3AC}" type="pres">
      <dgm:prSet presAssocID="{C37DFCF8-629F-4602-9F15-75F327CCE4A2}" presName="horz1" presStyleCnt="0"/>
      <dgm:spPr/>
    </dgm:pt>
    <dgm:pt modelId="{9ACEE4F4-6C79-FC4F-B355-6311337BACCF}" type="pres">
      <dgm:prSet presAssocID="{C37DFCF8-629F-4602-9F15-75F327CCE4A2}" presName="tx1" presStyleLbl="revTx" presStyleIdx="6" presStyleCnt="14"/>
      <dgm:spPr/>
    </dgm:pt>
    <dgm:pt modelId="{E6B13990-D452-6149-9C21-98EDC9745AEE}" type="pres">
      <dgm:prSet presAssocID="{C37DFCF8-629F-4602-9F15-75F327CCE4A2}" presName="vert1" presStyleCnt="0"/>
      <dgm:spPr/>
    </dgm:pt>
    <dgm:pt modelId="{ED545F23-ECB8-7048-994B-5D948B1B4548}" type="pres">
      <dgm:prSet presAssocID="{D30B201F-9496-42D3-A83B-6E81F523ECD3}" presName="vertSpace2a" presStyleCnt="0"/>
      <dgm:spPr/>
    </dgm:pt>
    <dgm:pt modelId="{4B1EB04E-D613-A64B-88C6-07FDD817B2BB}" type="pres">
      <dgm:prSet presAssocID="{D30B201F-9496-42D3-A83B-6E81F523ECD3}" presName="horz2" presStyleCnt="0"/>
      <dgm:spPr/>
    </dgm:pt>
    <dgm:pt modelId="{4E9F2734-910F-1F43-8D26-35BF3D3FAC05}" type="pres">
      <dgm:prSet presAssocID="{D30B201F-9496-42D3-A83B-6E81F523ECD3}" presName="horzSpace2" presStyleCnt="0"/>
      <dgm:spPr/>
    </dgm:pt>
    <dgm:pt modelId="{7B5E1B6D-4FB1-CB4C-BCA6-ED61451CA873}" type="pres">
      <dgm:prSet presAssocID="{D30B201F-9496-42D3-A83B-6E81F523ECD3}" presName="tx2" presStyleLbl="revTx" presStyleIdx="7" presStyleCnt="14"/>
      <dgm:spPr/>
    </dgm:pt>
    <dgm:pt modelId="{8BE6DF4F-AADA-BD4A-A78E-62EB1B9983CE}" type="pres">
      <dgm:prSet presAssocID="{D30B201F-9496-42D3-A83B-6E81F523ECD3}" presName="vert2" presStyleCnt="0"/>
      <dgm:spPr/>
    </dgm:pt>
    <dgm:pt modelId="{44617BC5-1D15-1946-892D-7F9FB6CEA478}" type="pres">
      <dgm:prSet presAssocID="{D30B201F-9496-42D3-A83B-6E81F523ECD3}" presName="thinLine2b" presStyleLbl="callout" presStyleIdx="3" presStyleCnt="7"/>
      <dgm:spPr/>
    </dgm:pt>
    <dgm:pt modelId="{83B8A825-3A7C-FF40-8805-345AC2D412ED}" type="pres">
      <dgm:prSet presAssocID="{D30B201F-9496-42D3-A83B-6E81F523ECD3}" presName="vertSpace2b" presStyleCnt="0"/>
      <dgm:spPr/>
    </dgm:pt>
    <dgm:pt modelId="{B7D8B1FF-0DBF-8E46-A1A3-2FEAE84CE930}" type="pres">
      <dgm:prSet presAssocID="{D2940282-3AA1-45AD-B639-5B61738B6D5D}" presName="thickLine" presStyleLbl="alignNode1" presStyleIdx="4" presStyleCnt="7"/>
      <dgm:spPr/>
    </dgm:pt>
    <dgm:pt modelId="{FACC2AB1-62C1-EB4D-9D8F-CFF2EE5573A0}" type="pres">
      <dgm:prSet presAssocID="{D2940282-3AA1-45AD-B639-5B61738B6D5D}" presName="horz1" presStyleCnt="0"/>
      <dgm:spPr/>
    </dgm:pt>
    <dgm:pt modelId="{425AAC24-19EE-B14E-B028-69B0EFEFA10D}" type="pres">
      <dgm:prSet presAssocID="{D2940282-3AA1-45AD-B639-5B61738B6D5D}" presName="tx1" presStyleLbl="revTx" presStyleIdx="8" presStyleCnt="14"/>
      <dgm:spPr/>
    </dgm:pt>
    <dgm:pt modelId="{F664E069-7BAA-1941-93B0-4B00AFBE60ED}" type="pres">
      <dgm:prSet presAssocID="{D2940282-3AA1-45AD-B639-5B61738B6D5D}" presName="vert1" presStyleCnt="0"/>
      <dgm:spPr/>
    </dgm:pt>
    <dgm:pt modelId="{B109BF01-E00F-7642-BAC3-F14F61E65C67}" type="pres">
      <dgm:prSet presAssocID="{239C6ACD-04BA-423E-AC67-8CF262FB3882}" presName="vertSpace2a" presStyleCnt="0"/>
      <dgm:spPr/>
    </dgm:pt>
    <dgm:pt modelId="{050DE91D-894D-F44F-AAAA-DBB6F2F4AB66}" type="pres">
      <dgm:prSet presAssocID="{239C6ACD-04BA-423E-AC67-8CF262FB3882}" presName="horz2" presStyleCnt="0"/>
      <dgm:spPr/>
    </dgm:pt>
    <dgm:pt modelId="{EFB8A4FC-4D64-764D-A4C9-BBC1E3C2A66E}" type="pres">
      <dgm:prSet presAssocID="{239C6ACD-04BA-423E-AC67-8CF262FB3882}" presName="horzSpace2" presStyleCnt="0"/>
      <dgm:spPr/>
    </dgm:pt>
    <dgm:pt modelId="{90379938-6508-A94D-B612-F1FB3FD3EEFF}" type="pres">
      <dgm:prSet presAssocID="{239C6ACD-04BA-423E-AC67-8CF262FB3882}" presName="tx2" presStyleLbl="revTx" presStyleIdx="9" presStyleCnt="14"/>
      <dgm:spPr/>
    </dgm:pt>
    <dgm:pt modelId="{91891BA8-8C18-0043-A702-955FFF97331F}" type="pres">
      <dgm:prSet presAssocID="{239C6ACD-04BA-423E-AC67-8CF262FB3882}" presName="vert2" presStyleCnt="0"/>
      <dgm:spPr/>
    </dgm:pt>
    <dgm:pt modelId="{A5EDCB75-6767-0144-B028-7D8F6853418A}" type="pres">
      <dgm:prSet presAssocID="{239C6ACD-04BA-423E-AC67-8CF262FB3882}" presName="thinLine2b" presStyleLbl="callout" presStyleIdx="4" presStyleCnt="7"/>
      <dgm:spPr/>
    </dgm:pt>
    <dgm:pt modelId="{1D307071-A475-3445-B38D-0BB274B7DEED}" type="pres">
      <dgm:prSet presAssocID="{239C6ACD-04BA-423E-AC67-8CF262FB3882}" presName="vertSpace2b" presStyleCnt="0"/>
      <dgm:spPr/>
    </dgm:pt>
    <dgm:pt modelId="{1F34D68A-D5D6-D841-B12D-15D1C9575DDC}" type="pres">
      <dgm:prSet presAssocID="{29CC5ADF-D08D-4C17-ADE9-B0894A1C655A}" presName="thickLine" presStyleLbl="alignNode1" presStyleIdx="5" presStyleCnt="7"/>
      <dgm:spPr/>
    </dgm:pt>
    <dgm:pt modelId="{A38A6F88-DDF5-EE44-981C-71E4D882262E}" type="pres">
      <dgm:prSet presAssocID="{29CC5ADF-D08D-4C17-ADE9-B0894A1C655A}" presName="horz1" presStyleCnt="0"/>
      <dgm:spPr/>
    </dgm:pt>
    <dgm:pt modelId="{FDFDEF71-0103-ED42-9A15-2BCCDE10B4CA}" type="pres">
      <dgm:prSet presAssocID="{29CC5ADF-D08D-4C17-ADE9-B0894A1C655A}" presName="tx1" presStyleLbl="revTx" presStyleIdx="10" presStyleCnt="14"/>
      <dgm:spPr/>
    </dgm:pt>
    <dgm:pt modelId="{1DEEACEF-84EF-B44E-A38E-2874AD445509}" type="pres">
      <dgm:prSet presAssocID="{29CC5ADF-D08D-4C17-ADE9-B0894A1C655A}" presName="vert1" presStyleCnt="0"/>
      <dgm:spPr/>
    </dgm:pt>
    <dgm:pt modelId="{702C5EAE-CAD5-944A-8864-A47C17D3923B}" type="pres">
      <dgm:prSet presAssocID="{F30EEA87-5D89-4190-BF0E-FCFBA6682B51}" presName="vertSpace2a" presStyleCnt="0"/>
      <dgm:spPr/>
    </dgm:pt>
    <dgm:pt modelId="{38C8D2C2-C727-6C4B-8E2D-14DA1AD747FC}" type="pres">
      <dgm:prSet presAssocID="{F30EEA87-5D89-4190-BF0E-FCFBA6682B51}" presName="horz2" presStyleCnt="0"/>
      <dgm:spPr/>
    </dgm:pt>
    <dgm:pt modelId="{0DBEDDB4-404E-2E49-8493-151D157114F9}" type="pres">
      <dgm:prSet presAssocID="{F30EEA87-5D89-4190-BF0E-FCFBA6682B51}" presName="horzSpace2" presStyleCnt="0"/>
      <dgm:spPr/>
    </dgm:pt>
    <dgm:pt modelId="{69FE7CFE-4A99-9B44-8729-3F9BEC1A7759}" type="pres">
      <dgm:prSet presAssocID="{F30EEA87-5D89-4190-BF0E-FCFBA6682B51}" presName="tx2" presStyleLbl="revTx" presStyleIdx="11" presStyleCnt="14"/>
      <dgm:spPr/>
    </dgm:pt>
    <dgm:pt modelId="{17917CA5-405B-7A4D-BDAB-B12A28B08FA2}" type="pres">
      <dgm:prSet presAssocID="{F30EEA87-5D89-4190-BF0E-FCFBA6682B51}" presName="vert2" presStyleCnt="0"/>
      <dgm:spPr/>
    </dgm:pt>
    <dgm:pt modelId="{89F1FEB2-0C07-3B4E-85AC-1920E09BDF1F}" type="pres">
      <dgm:prSet presAssocID="{F30EEA87-5D89-4190-BF0E-FCFBA6682B51}" presName="thinLine2b" presStyleLbl="callout" presStyleIdx="5" presStyleCnt="7"/>
      <dgm:spPr/>
    </dgm:pt>
    <dgm:pt modelId="{AA8D6B98-4EBE-EA46-B75E-431906ACBEEC}" type="pres">
      <dgm:prSet presAssocID="{F30EEA87-5D89-4190-BF0E-FCFBA6682B51}" presName="vertSpace2b" presStyleCnt="0"/>
      <dgm:spPr/>
    </dgm:pt>
    <dgm:pt modelId="{5F2A0ADB-8A4B-5441-B4A2-22BC638662FE}" type="pres">
      <dgm:prSet presAssocID="{F01C1A47-9593-4036-8C38-4189EF9F919F}" presName="thickLine" presStyleLbl="alignNode1" presStyleIdx="6" presStyleCnt="7"/>
      <dgm:spPr/>
    </dgm:pt>
    <dgm:pt modelId="{4A0165D1-FDFD-9641-AF53-633D000F03BF}" type="pres">
      <dgm:prSet presAssocID="{F01C1A47-9593-4036-8C38-4189EF9F919F}" presName="horz1" presStyleCnt="0"/>
      <dgm:spPr/>
    </dgm:pt>
    <dgm:pt modelId="{84E8EA35-FC13-FB42-88F5-6FCD5794175F}" type="pres">
      <dgm:prSet presAssocID="{F01C1A47-9593-4036-8C38-4189EF9F919F}" presName="tx1" presStyleLbl="revTx" presStyleIdx="12" presStyleCnt="14"/>
      <dgm:spPr/>
    </dgm:pt>
    <dgm:pt modelId="{E12F0FE2-1CC8-A442-8F19-4B4A6CC65752}" type="pres">
      <dgm:prSet presAssocID="{F01C1A47-9593-4036-8C38-4189EF9F919F}" presName="vert1" presStyleCnt="0"/>
      <dgm:spPr/>
    </dgm:pt>
    <dgm:pt modelId="{D3089F23-DD05-5144-BE1C-4E1777859058}" type="pres">
      <dgm:prSet presAssocID="{9E866F5C-573C-420E-9F90-44EDA8DE700D}" presName="vertSpace2a" presStyleCnt="0"/>
      <dgm:spPr/>
    </dgm:pt>
    <dgm:pt modelId="{C108CFA9-977E-514F-A760-6540AB282990}" type="pres">
      <dgm:prSet presAssocID="{9E866F5C-573C-420E-9F90-44EDA8DE700D}" presName="horz2" presStyleCnt="0"/>
      <dgm:spPr/>
    </dgm:pt>
    <dgm:pt modelId="{206F0478-4F85-424E-A081-4106EB64BA81}" type="pres">
      <dgm:prSet presAssocID="{9E866F5C-573C-420E-9F90-44EDA8DE700D}" presName="horzSpace2" presStyleCnt="0"/>
      <dgm:spPr/>
    </dgm:pt>
    <dgm:pt modelId="{57282415-4459-0541-8EF3-B68FCAF002E8}" type="pres">
      <dgm:prSet presAssocID="{9E866F5C-573C-420E-9F90-44EDA8DE700D}" presName="tx2" presStyleLbl="revTx" presStyleIdx="13" presStyleCnt="14"/>
      <dgm:spPr/>
    </dgm:pt>
    <dgm:pt modelId="{230217EB-AB8B-D042-A40E-AF9E082ACEC9}" type="pres">
      <dgm:prSet presAssocID="{9E866F5C-573C-420E-9F90-44EDA8DE700D}" presName="vert2" presStyleCnt="0"/>
      <dgm:spPr/>
    </dgm:pt>
    <dgm:pt modelId="{9EFFE726-B19B-3145-B820-29FDEE9369DC}" type="pres">
      <dgm:prSet presAssocID="{9E866F5C-573C-420E-9F90-44EDA8DE700D}" presName="thinLine2b" presStyleLbl="callout" presStyleIdx="6" presStyleCnt="7"/>
      <dgm:spPr/>
    </dgm:pt>
    <dgm:pt modelId="{B09F363D-A9A6-194D-8D37-880668DBC8AA}" type="pres">
      <dgm:prSet presAssocID="{9E866F5C-573C-420E-9F90-44EDA8DE700D}" presName="vertSpace2b" presStyleCnt="0"/>
      <dgm:spPr/>
    </dgm:pt>
  </dgm:ptLst>
  <dgm:cxnLst>
    <dgm:cxn modelId="{C2EF5805-9DF5-48ED-B875-5BE0803F6B92}" srcId="{C37DFCF8-629F-4602-9F15-75F327CCE4A2}" destId="{D30B201F-9496-42D3-A83B-6E81F523ECD3}" srcOrd="0" destOrd="0" parTransId="{5D60BFFC-BBAF-47D7-9793-2937A04C4848}" sibTransId="{E24918BE-FD41-4241-B502-032BF033DEDA}"/>
    <dgm:cxn modelId="{B449C60A-CA36-4D84-AB4B-47B0557C234D}" srcId="{F01C1A47-9593-4036-8C38-4189EF9F919F}" destId="{9E866F5C-573C-420E-9F90-44EDA8DE700D}" srcOrd="0" destOrd="0" parTransId="{3C6FDF74-26AF-48A6-A415-2C528ADFBE1B}" sibTransId="{E43E6A69-F365-4444-893B-CB7C7CF04FD8}"/>
    <dgm:cxn modelId="{3D120E13-BFBB-4D3A-AD64-049402561D94}" srcId="{70EC5479-E431-49B3-9B3D-78DF6DDDCA3E}" destId="{FBF4BDF7-F56E-44CA-99BA-0254215B1672}" srcOrd="2" destOrd="0" parTransId="{D3D3DCA8-CB61-4D2D-998D-C37CFF60287A}" sibTransId="{AFC62551-1233-4FFB-B51D-EEA64355C4F8}"/>
    <dgm:cxn modelId="{60D1EB1B-E929-5344-B4B4-015548185053}" type="presOf" srcId="{D2940282-3AA1-45AD-B639-5B61738B6D5D}" destId="{425AAC24-19EE-B14E-B028-69B0EFEFA10D}" srcOrd="0" destOrd="0" presId="urn:microsoft.com/office/officeart/2008/layout/LinedList"/>
    <dgm:cxn modelId="{38897620-ACA5-1645-8ADA-BFF2EFC9F021}" type="presOf" srcId="{34E6459A-1720-47D6-A79D-CF36199FD967}" destId="{D2D63B03-7BAC-6E44-A812-BB7E814FA4DB}" srcOrd="0" destOrd="0" presId="urn:microsoft.com/office/officeart/2008/layout/LinedList"/>
    <dgm:cxn modelId="{704C2C2E-0266-4B18-A535-EF259BAE46DF}" srcId="{70EC5479-E431-49B3-9B3D-78DF6DDDCA3E}" destId="{95393518-0E20-4968-AC4F-408E262D17A8}" srcOrd="0" destOrd="0" parTransId="{72508AC9-FF7D-4ADE-A221-F3F0BEBDCBF0}" sibTransId="{0C13C025-4DEE-4BCE-8AF8-CE02F0F823C6}"/>
    <dgm:cxn modelId="{54B9582F-12BC-4E1A-89DE-C66AEC07175E}" srcId="{FBF4BDF7-F56E-44CA-99BA-0254215B1672}" destId="{2CE50800-1A7C-43DD-AF19-B64BA7E74C01}" srcOrd="0" destOrd="0" parTransId="{C89AFCA4-9FA6-41F1-814C-1E49E66C4E30}" sibTransId="{80EB1B25-95D9-41D6-B846-9AFFABA2EC60}"/>
    <dgm:cxn modelId="{93718030-B6D5-46B0-A648-F8CC4FD7F3D8}" srcId="{29CC5ADF-D08D-4C17-ADE9-B0894A1C655A}" destId="{F30EEA87-5D89-4190-BF0E-FCFBA6682B51}" srcOrd="0" destOrd="0" parTransId="{42CB8015-037F-4AC9-8A59-9CA120542CC2}" sibTransId="{96D8875E-A942-4FD5-9596-07DA3BD1AAC9}"/>
    <dgm:cxn modelId="{9F003835-3AFA-0444-ACAA-5B401FE16D84}" type="presOf" srcId="{F30EEA87-5D89-4190-BF0E-FCFBA6682B51}" destId="{69FE7CFE-4A99-9B44-8729-3F9BEC1A7759}" srcOrd="0" destOrd="0" presId="urn:microsoft.com/office/officeart/2008/layout/LinedList"/>
    <dgm:cxn modelId="{09205E5C-0EC4-4631-AA6B-D4BB4BCE75EE}" srcId="{70EC5479-E431-49B3-9B3D-78DF6DDDCA3E}" destId="{C37DFCF8-629F-4602-9F15-75F327CCE4A2}" srcOrd="3" destOrd="0" parTransId="{57677B3E-211D-41E5-AF6E-66545FA713CD}" sibTransId="{46BA20A7-526E-4375-BB79-9EF6B4A1574A}"/>
    <dgm:cxn modelId="{64452A41-04A8-410C-997D-5AD91392A10F}" srcId="{70EC5479-E431-49B3-9B3D-78DF6DDDCA3E}" destId="{34E6459A-1720-47D6-A79D-CF36199FD967}" srcOrd="1" destOrd="0" parTransId="{15639CD3-2430-4F59-A17C-88A4FE758A40}" sibTransId="{4783D6D6-149D-4CBD-856E-64E504F8C664}"/>
    <dgm:cxn modelId="{37EBD449-BBA4-4149-BEA8-B7DF83785003}" type="presOf" srcId="{239C6ACD-04BA-423E-AC67-8CF262FB3882}" destId="{90379938-6508-A94D-B612-F1FB3FD3EEFF}" srcOrd="0" destOrd="0" presId="urn:microsoft.com/office/officeart/2008/layout/LinedList"/>
    <dgm:cxn modelId="{BC3AC24D-F980-4C04-A42A-0BE7AA262FDA}" srcId="{D2940282-3AA1-45AD-B639-5B61738B6D5D}" destId="{239C6ACD-04BA-423E-AC67-8CF262FB3882}" srcOrd="0" destOrd="0" parTransId="{C5F3A492-B045-4DBF-9B17-151015B06ECB}" sibTransId="{D5022981-D7FD-4B7E-AAC1-89EB07726E28}"/>
    <dgm:cxn modelId="{2D3B464F-9BD9-441E-86FA-A8C0E8829F00}" srcId="{70EC5479-E431-49B3-9B3D-78DF6DDDCA3E}" destId="{29CC5ADF-D08D-4C17-ADE9-B0894A1C655A}" srcOrd="5" destOrd="0" parTransId="{D6C5BBB3-62AC-4D26-80A8-26F1DFAC8B15}" sibTransId="{711AE5D6-666D-4A7B-A38E-1A803C33812E}"/>
    <dgm:cxn modelId="{9A5F1573-06D4-4E4E-B6C3-46837413300F}" type="presOf" srcId="{945B86C6-7710-4568-908C-E6A3DE8E3857}" destId="{AC219A66-34CD-5F42-80AC-0EB772982EB3}" srcOrd="0" destOrd="0" presId="urn:microsoft.com/office/officeart/2008/layout/LinedList"/>
    <dgm:cxn modelId="{E545F873-895A-9C4E-8F93-6FBACC33A720}" type="presOf" srcId="{FBF4BDF7-F56E-44CA-99BA-0254215B1672}" destId="{A37A52DF-F50A-B548-A8CB-EDA00DFC68A0}" srcOrd="0" destOrd="0" presId="urn:microsoft.com/office/officeart/2008/layout/LinedList"/>
    <dgm:cxn modelId="{DE76EC77-F3BC-43F9-AEFB-09835B4D4FB0}" srcId="{34E6459A-1720-47D6-A79D-CF36199FD967}" destId="{3DDFE462-5453-4D7B-9B18-B6FB03B9CB3D}" srcOrd="0" destOrd="0" parTransId="{1EC3AEDD-4A55-49A1-AC25-09B3EC976D39}" sibTransId="{4B60917E-04C0-4761-B7DE-19B86C10F7C9}"/>
    <dgm:cxn modelId="{02747483-B7CA-452E-B8E5-3A2B4DF88E9B}" srcId="{70EC5479-E431-49B3-9B3D-78DF6DDDCA3E}" destId="{D2940282-3AA1-45AD-B639-5B61738B6D5D}" srcOrd="4" destOrd="0" parTransId="{79791AA7-D60A-4FE6-B443-0D8079B8FBF2}" sibTransId="{34F224D5-C7F0-4E2F-85C2-1A9FEF1069AA}"/>
    <dgm:cxn modelId="{0F740D90-BE8A-CD48-A738-AEDCAD92B249}" type="presOf" srcId="{70EC5479-E431-49B3-9B3D-78DF6DDDCA3E}" destId="{CCE86727-19CF-3E46-967B-348DE472209A}" srcOrd="0" destOrd="0" presId="urn:microsoft.com/office/officeart/2008/layout/LinedList"/>
    <dgm:cxn modelId="{C3F73E90-E8A8-4F2B-A84D-E7783ED7FB40}" srcId="{95393518-0E20-4968-AC4F-408E262D17A8}" destId="{945B86C6-7710-4568-908C-E6A3DE8E3857}" srcOrd="0" destOrd="0" parTransId="{CBEE6719-11B8-4B38-B975-71E95D71321E}" sibTransId="{506B9437-CF1E-44DB-92D1-498AE3A47B0F}"/>
    <dgm:cxn modelId="{8B36D1AC-08C7-104F-A2B0-E25206EF864E}" type="presOf" srcId="{F01C1A47-9593-4036-8C38-4189EF9F919F}" destId="{84E8EA35-FC13-FB42-88F5-6FCD5794175F}" srcOrd="0" destOrd="0" presId="urn:microsoft.com/office/officeart/2008/layout/LinedList"/>
    <dgm:cxn modelId="{4D160CAF-5EC3-9847-8D61-02494CDFA1EC}" type="presOf" srcId="{D30B201F-9496-42D3-A83B-6E81F523ECD3}" destId="{7B5E1B6D-4FB1-CB4C-BCA6-ED61451CA873}" srcOrd="0" destOrd="0" presId="urn:microsoft.com/office/officeart/2008/layout/LinedList"/>
    <dgm:cxn modelId="{6C880FB4-1E07-40E5-B05A-E6B669246207}" srcId="{70EC5479-E431-49B3-9B3D-78DF6DDDCA3E}" destId="{F01C1A47-9593-4036-8C38-4189EF9F919F}" srcOrd="6" destOrd="0" parTransId="{74A27048-99A7-4654-B20C-E243F1885F7C}" sibTransId="{7C8FB94F-0902-47F7-B6A2-6ED2C1710059}"/>
    <dgm:cxn modelId="{F547ACB9-011C-C841-B05F-D694EF93790A}" type="presOf" srcId="{C37DFCF8-629F-4602-9F15-75F327CCE4A2}" destId="{9ACEE4F4-6C79-FC4F-B355-6311337BACCF}" srcOrd="0" destOrd="0" presId="urn:microsoft.com/office/officeart/2008/layout/LinedList"/>
    <dgm:cxn modelId="{D43FCFBE-F2B4-4742-B21B-20E066DDC878}" type="presOf" srcId="{3DDFE462-5453-4D7B-9B18-B6FB03B9CB3D}" destId="{E871D2D6-7EFB-354F-879A-03257184294F}" srcOrd="0" destOrd="0" presId="urn:microsoft.com/office/officeart/2008/layout/LinedList"/>
    <dgm:cxn modelId="{32480FCA-9F3C-C746-BD2A-C92D50DA6B01}" type="presOf" srcId="{29CC5ADF-D08D-4C17-ADE9-B0894A1C655A}" destId="{FDFDEF71-0103-ED42-9A15-2BCCDE10B4CA}" srcOrd="0" destOrd="0" presId="urn:microsoft.com/office/officeart/2008/layout/LinedList"/>
    <dgm:cxn modelId="{C0852AE0-84F9-9548-9E89-03875A714357}" type="presOf" srcId="{9E866F5C-573C-420E-9F90-44EDA8DE700D}" destId="{57282415-4459-0541-8EF3-B68FCAF002E8}" srcOrd="0" destOrd="0" presId="urn:microsoft.com/office/officeart/2008/layout/LinedList"/>
    <dgm:cxn modelId="{01453BFA-76E1-C549-BF8A-80D78CAB2B99}" type="presOf" srcId="{95393518-0E20-4968-AC4F-408E262D17A8}" destId="{C9277689-6EBF-4746-B2F3-22CF9A0EF337}" srcOrd="0" destOrd="0" presId="urn:microsoft.com/office/officeart/2008/layout/LinedList"/>
    <dgm:cxn modelId="{F50407FD-B48E-9F4E-883C-4A95E5E4AD91}" type="presOf" srcId="{2CE50800-1A7C-43DD-AF19-B64BA7E74C01}" destId="{160B25C1-F86A-BF4D-B801-F0A20214BBD0}" srcOrd="0" destOrd="0" presId="urn:microsoft.com/office/officeart/2008/layout/LinedList"/>
    <dgm:cxn modelId="{380BA055-1B98-8845-96CB-85F91F14CE6B}" type="presParOf" srcId="{CCE86727-19CF-3E46-967B-348DE472209A}" destId="{E95C0A5E-A3E6-F945-BE13-E98981A4EF49}" srcOrd="0" destOrd="0" presId="urn:microsoft.com/office/officeart/2008/layout/LinedList"/>
    <dgm:cxn modelId="{994BA39E-37E1-8E44-A7EA-1294D82FB191}" type="presParOf" srcId="{CCE86727-19CF-3E46-967B-348DE472209A}" destId="{CF4C0DAF-147B-874A-B4B0-E70E82E71D36}" srcOrd="1" destOrd="0" presId="urn:microsoft.com/office/officeart/2008/layout/LinedList"/>
    <dgm:cxn modelId="{0DB27D69-DF69-744D-8026-4BAE20019500}" type="presParOf" srcId="{CF4C0DAF-147B-874A-B4B0-E70E82E71D36}" destId="{C9277689-6EBF-4746-B2F3-22CF9A0EF337}" srcOrd="0" destOrd="0" presId="urn:microsoft.com/office/officeart/2008/layout/LinedList"/>
    <dgm:cxn modelId="{447AB78D-8C81-3344-8B88-8EF960469C43}" type="presParOf" srcId="{CF4C0DAF-147B-874A-B4B0-E70E82E71D36}" destId="{17A40587-7967-5D4E-9F7E-66970550747D}" srcOrd="1" destOrd="0" presId="urn:microsoft.com/office/officeart/2008/layout/LinedList"/>
    <dgm:cxn modelId="{DB48285D-BC10-8949-A04D-2409BC36A3FC}" type="presParOf" srcId="{17A40587-7967-5D4E-9F7E-66970550747D}" destId="{3DAFC0E7-881D-5D4B-BEFA-511C690726D1}" srcOrd="0" destOrd="0" presId="urn:microsoft.com/office/officeart/2008/layout/LinedList"/>
    <dgm:cxn modelId="{CC87FA89-72B7-4847-9ADF-A36E8FE8AB30}" type="presParOf" srcId="{17A40587-7967-5D4E-9F7E-66970550747D}" destId="{155E6511-AEFD-3046-B402-9D8E15276ABD}" srcOrd="1" destOrd="0" presId="urn:microsoft.com/office/officeart/2008/layout/LinedList"/>
    <dgm:cxn modelId="{6B865323-29CD-CA4C-A218-C0379E628333}" type="presParOf" srcId="{155E6511-AEFD-3046-B402-9D8E15276ABD}" destId="{F2977CBA-02A2-344B-B667-398880C8D3BD}" srcOrd="0" destOrd="0" presId="urn:microsoft.com/office/officeart/2008/layout/LinedList"/>
    <dgm:cxn modelId="{1DAD54F2-F974-8742-86CF-B481F91A3FFE}" type="presParOf" srcId="{155E6511-AEFD-3046-B402-9D8E15276ABD}" destId="{AC219A66-34CD-5F42-80AC-0EB772982EB3}" srcOrd="1" destOrd="0" presId="urn:microsoft.com/office/officeart/2008/layout/LinedList"/>
    <dgm:cxn modelId="{311C9AB5-DBD9-1040-A2FD-BB44FAC5E23A}" type="presParOf" srcId="{155E6511-AEFD-3046-B402-9D8E15276ABD}" destId="{623DCAC8-C032-E34A-A4DF-B7A758473D4F}" srcOrd="2" destOrd="0" presId="urn:microsoft.com/office/officeart/2008/layout/LinedList"/>
    <dgm:cxn modelId="{94D19CB5-7238-AD40-BC01-CC76B2D0FFC5}" type="presParOf" srcId="{17A40587-7967-5D4E-9F7E-66970550747D}" destId="{67058E13-84A8-DB43-8F8A-9B07A0C2030F}" srcOrd="2" destOrd="0" presId="urn:microsoft.com/office/officeart/2008/layout/LinedList"/>
    <dgm:cxn modelId="{7EAFD072-BF02-7D4A-A238-198058D6CB2A}" type="presParOf" srcId="{17A40587-7967-5D4E-9F7E-66970550747D}" destId="{21E4FC22-22C2-BF4B-9776-44D0B1BB5E61}" srcOrd="3" destOrd="0" presId="urn:microsoft.com/office/officeart/2008/layout/LinedList"/>
    <dgm:cxn modelId="{AE86A3A1-CD8A-564F-B8AA-51B26D1C4D2A}" type="presParOf" srcId="{CCE86727-19CF-3E46-967B-348DE472209A}" destId="{968AF8E9-440B-894A-98DD-AA97F5F621E5}" srcOrd="2" destOrd="0" presId="urn:microsoft.com/office/officeart/2008/layout/LinedList"/>
    <dgm:cxn modelId="{18E05871-9357-2F4E-85AE-B0B57CF83200}" type="presParOf" srcId="{CCE86727-19CF-3E46-967B-348DE472209A}" destId="{287663E2-8912-634B-A098-08797549EA05}" srcOrd="3" destOrd="0" presId="urn:microsoft.com/office/officeart/2008/layout/LinedList"/>
    <dgm:cxn modelId="{BF6A2642-4D90-8B4C-8B7A-BCE15BCBEF11}" type="presParOf" srcId="{287663E2-8912-634B-A098-08797549EA05}" destId="{D2D63B03-7BAC-6E44-A812-BB7E814FA4DB}" srcOrd="0" destOrd="0" presId="urn:microsoft.com/office/officeart/2008/layout/LinedList"/>
    <dgm:cxn modelId="{84A36D72-C87A-E146-BE7B-052C32B87FAE}" type="presParOf" srcId="{287663E2-8912-634B-A098-08797549EA05}" destId="{1247E24B-CF96-7C4B-BDE3-ACC1EAAA90FD}" srcOrd="1" destOrd="0" presId="urn:microsoft.com/office/officeart/2008/layout/LinedList"/>
    <dgm:cxn modelId="{9B2C7C9D-801B-C441-BA1B-B2AA482C5E7A}" type="presParOf" srcId="{1247E24B-CF96-7C4B-BDE3-ACC1EAAA90FD}" destId="{FE29D8A8-2932-224D-9B35-39BDEA07CADF}" srcOrd="0" destOrd="0" presId="urn:microsoft.com/office/officeart/2008/layout/LinedList"/>
    <dgm:cxn modelId="{D08BDE3A-FDE1-5D47-A4B4-230AB5EFEAFD}" type="presParOf" srcId="{1247E24B-CF96-7C4B-BDE3-ACC1EAAA90FD}" destId="{1577507A-728F-494F-BB09-2731FD2DCEC6}" srcOrd="1" destOrd="0" presId="urn:microsoft.com/office/officeart/2008/layout/LinedList"/>
    <dgm:cxn modelId="{CF8EC499-9839-2F48-A789-A8B0C94C1FBF}" type="presParOf" srcId="{1577507A-728F-494F-BB09-2731FD2DCEC6}" destId="{69EA1DE0-7BC1-4646-A8FB-2E958EE48493}" srcOrd="0" destOrd="0" presId="urn:microsoft.com/office/officeart/2008/layout/LinedList"/>
    <dgm:cxn modelId="{7AB24DB7-7312-5B44-BECE-0B9B784DA2A7}" type="presParOf" srcId="{1577507A-728F-494F-BB09-2731FD2DCEC6}" destId="{E871D2D6-7EFB-354F-879A-03257184294F}" srcOrd="1" destOrd="0" presId="urn:microsoft.com/office/officeart/2008/layout/LinedList"/>
    <dgm:cxn modelId="{9233E3EB-7304-A54A-9AED-6CD24EF39DD7}" type="presParOf" srcId="{1577507A-728F-494F-BB09-2731FD2DCEC6}" destId="{1C138F3A-801C-F342-8ADE-CB9207EF737E}" srcOrd="2" destOrd="0" presId="urn:microsoft.com/office/officeart/2008/layout/LinedList"/>
    <dgm:cxn modelId="{4B0E1A60-D67D-884C-8E09-FFB796142E31}" type="presParOf" srcId="{1247E24B-CF96-7C4B-BDE3-ACC1EAAA90FD}" destId="{8D4FB364-B4E9-F242-8197-40BABC10A9CE}" srcOrd="2" destOrd="0" presId="urn:microsoft.com/office/officeart/2008/layout/LinedList"/>
    <dgm:cxn modelId="{5C8EC3BD-D878-6D4D-BF50-812FF9DAAC5A}" type="presParOf" srcId="{1247E24B-CF96-7C4B-BDE3-ACC1EAAA90FD}" destId="{81C70E8B-35AD-7F43-8595-1B9C4DC10C44}" srcOrd="3" destOrd="0" presId="urn:microsoft.com/office/officeart/2008/layout/LinedList"/>
    <dgm:cxn modelId="{D46FF404-C362-3D49-B136-6F6DCFF2B970}" type="presParOf" srcId="{CCE86727-19CF-3E46-967B-348DE472209A}" destId="{69509980-4F80-8446-8A78-8FDA03AEE2BE}" srcOrd="4" destOrd="0" presId="urn:microsoft.com/office/officeart/2008/layout/LinedList"/>
    <dgm:cxn modelId="{F8F29420-78D7-654B-9CC0-029D356572A2}" type="presParOf" srcId="{CCE86727-19CF-3E46-967B-348DE472209A}" destId="{03405461-0FA5-5D40-A012-868C7659E779}" srcOrd="5" destOrd="0" presId="urn:microsoft.com/office/officeart/2008/layout/LinedList"/>
    <dgm:cxn modelId="{37AFA43D-C2BB-6A43-8AF2-10A0D15FDFAB}" type="presParOf" srcId="{03405461-0FA5-5D40-A012-868C7659E779}" destId="{A37A52DF-F50A-B548-A8CB-EDA00DFC68A0}" srcOrd="0" destOrd="0" presId="urn:microsoft.com/office/officeart/2008/layout/LinedList"/>
    <dgm:cxn modelId="{0EBD956D-920F-7842-BCB8-B683436E5AC7}" type="presParOf" srcId="{03405461-0FA5-5D40-A012-868C7659E779}" destId="{7D6738E2-DE92-A346-B949-95097229D507}" srcOrd="1" destOrd="0" presId="urn:microsoft.com/office/officeart/2008/layout/LinedList"/>
    <dgm:cxn modelId="{7E2B3F83-4BAD-4541-8517-CBD3D6C31B51}" type="presParOf" srcId="{7D6738E2-DE92-A346-B949-95097229D507}" destId="{9843436A-5DB7-AD4F-953F-527FB8DDE522}" srcOrd="0" destOrd="0" presId="urn:microsoft.com/office/officeart/2008/layout/LinedList"/>
    <dgm:cxn modelId="{7492BF05-1837-D145-BB6E-5E0D5C47402D}" type="presParOf" srcId="{7D6738E2-DE92-A346-B949-95097229D507}" destId="{0F127BE9-085F-314C-B827-14A8490C6E54}" srcOrd="1" destOrd="0" presId="urn:microsoft.com/office/officeart/2008/layout/LinedList"/>
    <dgm:cxn modelId="{2A42711C-0C7D-5744-B882-705974A63DB1}" type="presParOf" srcId="{0F127BE9-085F-314C-B827-14A8490C6E54}" destId="{DB90DAEC-2E05-1E4D-BA58-CE0BCF049222}" srcOrd="0" destOrd="0" presId="urn:microsoft.com/office/officeart/2008/layout/LinedList"/>
    <dgm:cxn modelId="{6E56F492-CD3E-114B-99DE-C105E7D6DA85}" type="presParOf" srcId="{0F127BE9-085F-314C-B827-14A8490C6E54}" destId="{160B25C1-F86A-BF4D-B801-F0A20214BBD0}" srcOrd="1" destOrd="0" presId="urn:microsoft.com/office/officeart/2008/layout/LinedList"/>
    <dgm:cxn modelId="{DBC2FB9F-1DCB-D54A-A136-3204091C30C8}" type="presParOf" srcId="{0F127BE9-085F-314C-B827-14A8490C6E54}" destId="{97ADFFE0-95A3-524B-A095-A915F972687C}" srcOrd="2" destOrd="0" presId="urn:microsoft.com/office/officeart/2008/layout/LinedList"/>
    <dgm:cxn modelId="{67D8EAC8-9851-674D-8D35-6006205688EF}" type="presParOf" srcId="{7D6738E2-DE92-A346-B949-95097229D507}" destId="{9523AF33-9619-D84C-980B-0F84EA35F1D3}" srcOrd="2" destOrd="0" presId="urn:microsoft.com/office/officeart/2008/layout/LinedList"/>
    <dgm:cxn modelId="{9E684E3B-BD23-2040-B569-6728A1B0F162}" type="presParOf" srcId="{7D6738E2-DE92-A346-B949-95097229D507}" destId="{9D051EDF-DA56-D74E-A59B-27F912737EB2}" srcOrd="3" destOrd="0" presId="urn:microsoft.com/office/officeart/2008/layout/LinedList"/>
    <dgm:cxn modelId="{FBF4AA75-F91B-3A4C-BF8C-0C29DC2CD3B2}" type="presParOf" srcId="{CCE86727-19CF-3E46-967B-348DE472209A}" destId="{A913A665-DD84-9443-A1E4-13B8EC212764}" srcOrd="6" destOrd="0" presId="urn:microsoft.com/office/officeart/2008/layout/LinedList"/>
    <dgm:cxn modelId="{482625DA-F3AF-6746-AC48-5D3608F468D3}" type="presParOf" srcId="{CCE86727-19CF-3E46-967B-348DE472209A}" destId="{2EE58F70-FA53-2543-B725-9D98A26EE3AC}" srcOrd="7" destOrd="0" presId="urn:microsoft.com/office/officeart/2008/layout/LinedList"/>
    <dgm:cxn modelId="{B5B3C6D0-7E7F-6D4D-8CAC-72D93D13281C}" type="presParOf" srcId="{2EE58F70-FA53-2543-B725-9D98A26EE3AC}" destId="{9ACEE4F4-6C79-FC4F-B355-6311337BACCF}" srcOrd="0" destOrd="0" presId="urn:microsoft.com/office/officeart/2008/layout/LinedList"/>
    <dgm:cxn modelId="{C924C405-3DAB-6E4F-BF80-F98189F123A2}" type="presParOf" srcId="{2EE58F70-FA53-2543-B725-9D98A26EE3AC}" destId="{E6B13990-D452-6149-9C21-98EDC9745AEE}" srcOrd="1" destOrd="0" presId="urn:microsoft.com/office/officeart/2008/layout/LinedList"/>
    <dgm:cxn modelId="{36134E83-3B0E-1240-BF5E-7049B91075FA}" type="presParOf" srcId="{E6B13990-D452-6149-9C21-98EDC9745AEE}" destId="{ED545F23-ECB8-7048-994B-5D948B1B4548}" srcOrd="0" destOrd="0" presId="urn:microsoft.com/office/officeart/2008/layout/LinedList"/>
    <dgm:cxn modelId="{3867190F-56F8-5E43-A5E7-2E10B746C94A}" type="presParOf" srcId="{E6B13990-D452-6149-9C21-98EDC9745AEE}" destId="{4B1EB04E-D613-A64B-88C6-07FDD817B2BB}" srcOrd="1" destOrd="0" presId="urn:microsoft.com/office/officeart/2008/layout/LinedList"/>
    <dgm:cxn modelId="{FEE4E8F9-752B-CD45-9F19-60220C0DC33F}" type="presParOf" srcId="{4B1EB04E-D613-A64B-88C6-07FDD817B2BB}" destId="{4E9F2734-910F-1F43-8D26-35BF3D3FAC05}" srcOrd="0" destOrd="0" presId="urn:microsoft.com/office/officeart/2008/layout/LinedList"/>
    <dgm:cxn modelId="{7B6A6C86-AF20-244D-B124-461EA4F6EB16}" type="presParOf" srcId="{4B1EB04E-D613-A64B-88C6-07FDD817B2BB}" destId="{7B5E1B6D-4FB1-CB4C-BCA6-ED61451CA873}" srcOrd="1" destOrd="0" presId="urn:microsoft.com/office/officeart/2008/layout/LinedList"/>
    <dgm:cxn modelId="{4CE3AEA8-BA8E-9D4D-80D8-5A130AA76CAB}" type="presParOf" srcId="{4B1EB04E-D613-A64B-88C6-07FDD817B2BB}" destId="{8BE6DF4F-AADA-BD4A-A78E-62EB1B9983CE}" srcOrd="2" destOrd="0" presId="urn:microsoft.com/office/officeart/2008/layout/LinedList"/>
    <dgm:cxn modelId="{B2E7AB43-EEDC-094C-9B2A-2F9A8192418E}" type="presParOf" srcId="{E6B13990-D452-6149-9C21-98EDC9745AEE}" destId="{44617BC5-1D15-1946-892D-7F9FB6CEA478}" srcOrd="2" destOrd="0" presId="urn:microsoft.com/office/officeart/2008/layout/LinedList"/>
    <dgm:cxn modelId="{ED6C3AA5-CDA3-5F4F-AD88-F7C435644537}" type="presParOf" srcId="{E6B13990-D452-6149-9C21-98EDC9745AEE}" destId="{83B8A825-3A7C-FF40-8805-345AC2D412ED}" srcOrd="3" destOrd="0" presId="urn:microsoft.com/office/officeart/2008/layout/LinedList"/>
    <dgm:cxn modelId="{B369AF38-14CC-8D40-9AB6-B07092226095}" type="presParOf" srcId="{CCE86727-19CF-3E46-967B-348DE472209A}" destId="{B7D8B1FF-0DBF-8E46-A1A3-2FEAE84CE930}" srcOrd="8" destOrd="0" presId="urn:microsoft.com/office/officeart/2008/layout/LinedList"/>
    <dgm:cxn modelId="{52414587-A5DE-3249-8C9F-50B23893B24B}" type="presParOf" srcId="{CCE86727-19CF-3E46-967B-348DE472209A}" destId="{FACC2AB1-62C1-EB4D-9D8F-CFF2EE5573A0}" srcOrd="9" destOrd="0" presId="urn:microsoft.com/office/officeart/2008/layout/LinedList"/>
    <dgm:cxn modelId="{ACE8925B-6E1C-C44B-AE99-0D4D20E290F0}" type="presParOf" srcId="{FACC2AB1-62C1-EB4D-9D8F-CFF2EE5573A0}" destId="{425AAC24-19EE-B14E-B028-69B0EFEFA10D}" srcOrd="0" destOrd="0" presId="urn:microsoft.com/office/officeart/2008/layout/LinedList"/>
    <dgm:cxn modelId="{179AA9AD-2B4B-AD49-A8E5-BC8657FD466A}" type="presParOf" srcId="{FACC2AB1-62C1-EB4D-9D8F-CFF2EE5573A0}" destId="{F664E069-7BAA-1941-93B0-4B00AFBE60ED}" srcOrd="1" destOrd="0" presId="urn:microsoft.com/office/officeart/2008/layout/LinedList"/>
    <dgm:cxn modelId="{5E9519FF-D921-BD42-99A4-5D62FE2FEDE1}" type="presParOf" srcId="{F664E069-7BAA-1941-93B0-4B00AFBE60ED}" destId="{B109BF01-E00F-7642-BAC3-F14F61E65C67}" srcOrd="0" destOrd="0" presId="urn:microsoft.com/office/officeart/2008/layout/LinedList"/>
    <dgm:cxn modelId="{F4362CD3-39B3-8941-AAD2-B1D89E37198B}" type="presParOf" srcId="{F664E069-7BAA-1941-93B0-4B00AFBE60ED}" destId="{050DE91D-894D-F44F-AAAA-DBB6F2F4AB66}" srcOrd="1" destOrd="0" presId="urn:microsoft.com/office/officeart/2008/layout/LinedList"/>
    <dgm:cxn modelId="{243BC878-7961-0847-940C-F8BAE996BA65}" type="presParOf" srcId="{050DE91D-894D-F44F-AAAA-DBB6F2F4AB66}" destId="{EFB8A4FC-4D64-764D-A4C9-BBC1E3C2A66E}" srcOrd="0" destOrd="0" presId="urn:microsoft.com/office/officeart/2008/layout/LinedList"/>
    <dgm:cxn modelId="{AC3F9CDC-5106-1E43-9E35-187BD1BC6D66}" type="presParOf" srcId="{050DE91D-894D-F44F-AAAA-DBB6F2F4AB66}" destId="{90379938-6508-A94D-B612-F1FB3FD3EEFF}" srcOrd="1" destOrd="0" presId="urn:microsoft.com/office/officeart/2008/layout/LinedList"/>
    <dgm:cxn modelId="{B571D456-7C85-AC40-9A92-E0DE8D6ECBCE}" type="presParOf" srcId="{050DE91D-894D-F44F-AAAA-DBB6F2F4AB66}" destId="{91891BA8-8C18-0043-A702-955FFF97331F}" srcOrd="2" destOrd="0" presId="urn:microsoft.com/office/officeart/2008/layout/LinedList"/>
    <dgm:cxn modelId="{F7B8FE3D-C4E9-B845-BD6E-B4F26142CC3F}" type="presParOf" srcId="{F664E069-7BAA-1941-93B0-4B00AFBE60ED}" destId="{A5EDCB75-6767-0144-B028-7D8F6853418A}" srcOrd="2" destOrd="0" presId="urn:microsoft.com/office/officeart/2008/layout/LinedList"/>
    <dgm:cxn modelId="{4A672427-8E86-744C-842C-400996881EC3}" type="presParOf" srcId="{F664E069-7BAA-1941-93B0-4B00AFBE60ED}" destId="{1D307071-A475-3445-B38D-0BB274B7DEED}" srcOrd="3" destOrd="0" presId="urn:microsoft.com/office/officeart/2008/layout/LinedList"/>
    <dgm:cxn modelId="{9575E188-DF6B-A546-A657-4DFB2B7C5789}" type="presParOf" srcId="{CCE86727-19CF-3E46-967B-348DE472209A}" destId="{1F34D68A-D5D6-D841-B12D-15D1C9575DDC}" srcOrd="10" destOrd="0" presId="urn:microsoft.com/office/officeart/2008/layout/LinedList"/>
    <dgm:cxn modelId="{0BD93314-B3B8-1149-9189-51DE105ACC67}" type="presParOf" srcId="{CCE86727-19CF-3E46-967B-348DE472209A}" destId="{A38A6F88-DDF5-EE44-981C-71E4D882262E}" srcOrd="11" destOrd="0" presId="urn:microsoft.com/office/officeart/2008/layout/LinedList"/>
    <dgm:cxn modelId="{92B1D7DC-D097-7640-9C3F-9783782E4334}" type="presParOf" srcId="{A38A6F88-DDF5-EE44-981C-71E4D882262E}" destId="{FDFDEF71-0103-ED42-9A15-2BCCDE10B4CA}" srcOrd="0" destOrd="0" presId="urn:microsoft.com/office/officeart/2008/layout/LinedList"/>
    <dgm:cxn modelId="{9B18D278-E869-9E47-AF17-A86C2FA604CE}" type="presParOf" srcId="{A38A6F88-DDF5-EE44-981C-71E4D882262E}" destId="{1DEEACEF-84EF-B44E-A38E-2874AD445509}" srcOrd="1" destOrd="0" presId="urn:microsoft.com/office/officeart/2008/layout/LinedList"/>
    <dgm:cxn modelId="{5287F1AB-2F8A-3E46-85E1-DC29F748440B}" type="presParOf" srcId="{1DEEACEF-84EF-B44E-A38E-2874AD445509}" destId="{702C5EAE-CAD5-944A-8864-A47C17D3923B}" srcOrd="0" destOrd="0" presId="urn:microsoft.com/office/officeart/2008/layout/LinedList"/>
    <dgm:cxn modelId="{B626CC32-7D76-E542-ACDB-BA5DF3F57319}" type="presParOf" srcId="{1DEEACEF-84EF-B44E-A38E-2874AD445509}" destId="{38C8D2C2-C727-6C4B-8E2D-14DA1AD747FC}" srcOrd="1" destOrd="0" presId="urn:microsoft.com/office/officeart/2008/layout/LinedList"/>
    <dgm:cxn modelId="{4C560AB6-8FFE-5D4A-84BF-6CE69A58D40E}" type="presParOf" srcId="{38C8D2C2-C727-6C4B-8E2D-14DA1AD747FC}" destId="{0DBEDDB4-404E-2E49-8493-151D157114F9}" srcOrd="0" destOrd="0" presId="urn:microsoft.com/office/officeart/2008/layout/LinedList"/>
    <dgm:cxn modelId="{B1CA41FC-5B4A-9146-BC2D-9E40071B90DC}" type="presParOf" srcId="{38C8D2C2-C727-6C4B-8E2D-14DA1AD747FC}" destId="{69FE7CFE-4A99-9B44-8729-3F9BEC1A7759}" srcOrd="1" destOrd="0" presId="urn:microsoft.com/office/officeart/2008/layout/LinedList"/>
    <dgm:cxn modelId="{C0FF3D30-C89D-2942-849D-AA677408C230}" type="presParOf" srcId="{38C8D2C2-C727-6C4B-8E2D-14DA1AD747FC}" destId="{17917CA5-405B-7A4D-BDAB-B12A28B08FA2}" srcOrd="2" destOrd="0" presId="urn:microsoft.com/office/officeart/2008/layout/LinedList"/>
    <dgm:cxn modelId="{2F6E6E02-8A30-D64C-833C-34AC02A588B4}" type="presParOf" srcId="{1DEEACEF-84EF-B44E-A38E-2874AD445509}" destId="{89F1FEB2-0C07-3B4E-85AC-1920E09BDF1F}" srcOrd="2" destOrd="0" presId="urn:microsoft.com/office/officeart/2008/layout/LinedList"/>
    <dgm:cxn modelId="{1A623F01-476E-6F43-BE3B-873A9B355DCC}" type="presParOf" srcId="{1DEEACEF-84EF-B44E-A38E-2874AD445509}" destId="{AA8D6B98-4EBE-EA46-B75E-431906ACBEEC}" srcOrd="3" destOrd="0" presId="urn:microsoft.com/office/officeart/2008/layout/LinedList"/>
    <dgm:cxn modelId="{236219FA-6283-1D43-A3BD-AD2E186E55FA}" type="presParOf" srcId="{CCE86727-19CF-3E46-967B-348DE472209A}" destId="{5F2A0ADB-8A4B-5441-B4A2-22BC638662FE}" srcOrd="12" destOrd="0" presId="urn:microsoft.com/office/officeart/2008/layout/LinedList"/>
    <dgm:cxn modelId="{85243349-ECCB-894F-9CD4-0AE60F166AA8}" type="presParOf" srcId="{CCE86727-19CF-3E46-967B-348DE472209A}" destId="{4A0165D1-FDFD-9641-AF53-633D000F03BF}" srcOrd="13" destOrd="0" presId="urn:microsoft.com/office/officeart/2008/layout/LinedList"/>
    <dgm:cxn modelId="{030A1E2C-FBDD-3242-97C0-91B7806A2B77}" type="presParOf" srcId="{4A0165D1-FDFD-9641-AF53-633D000F03BF}" destId="{84E8EA35-FC13-FB42-88F5-6FCD5794175F}" srcOrd="0" destOrd="0" presId="urn:microsoft.com/office/officeart/2008/layout/LinedList"/>
    <dgm:cxn modelId="{6D9D0A90-4DA6-2242-B9E8-DDC2D7F26C60}" type="presParOf" srcId="{4A0165D1-FDFD-9641-AF53-633D000F03BF}" destId="{E12F0FE2-1CC8-A442-8F19-4B4A6CC65752}" srcOrd="1" destOrd="0" presId="urn:microsoft.com/office/officeart/2008/layout/LinedList"/>
    <dgm:cxn modelId="{321CF664-85C1-DA44-A554-3EC826627F36}" type="presParOf" srcId="{E12F0FE2-1CC8-A442-8F19-4B4A6CC65752}" destId="{D3089F23-DD05-5144-BE1C-4E1777859058}" srcOrd="0" destOrd="0" presId="urn:microsoft.com/office/officeart/2008/layout/LinedList"/>
    <dgm:cxn modelId="{A1ED1B4F-8092-C647-8829-88D664408473}" type="presParOf" srcId="{E12F0FE2-1CC8-A442-8F19-4B4A6CC65752}" destId="{C108CFA9-977E-514F-A760-6540AB282990}" srcOrd="1" destOrd="0" presId="urn:microsoft.com/office/officeart/2008/layout/LinedList"/>
    <dgm:cxn modelId="{D2F14240-0100-B644-AEF2-E2F427DD5C3F}" type="presParOf" srcId="{C108CFA9-977E-514F-A760-6540AB282990}" destId="{206F0478-4F85-424E-A081-4106EB64BA81}" srcOrd="0" destOrd="0" presId="urn:microsoft.com/office/officeart/2008/layout/LinedList"/>
    <dgm:cxn modelId="{0C63B720-8DF0-034D-B841-1534C1EBA624}" type="presParOf" srcId="{C108CFA9-977E-514F-A760-6540AB282990}" destId="{57282415-4459-0541-8EF3-B68FCAF002E8}" srcOrd="1" destOrd="0" presId="urn:microsoft.com/office/officeart/2008/layout/LinedList"/>
    <dgm:cxn modelId="{5F8C051A-0C77-344D-94D9-69092B03BCBE}" type="presParOf" srcId="{C108CFA9-977E-514F-A760-6540AB282990}" destId="{230217EB-AB8B-D042-A40E-AF9E082ACEC9}" srcOrd="2" destOrd="0" presId="urn:microsoft.com/office/officeart/2008/layout/LinedList"/>
    <dgm:cxn modelId="{E9CB9EEC-54E3-BA40-997F-DBCF33E2BC6E}" type="presParOf" srcId="{E12F0FE2-1CC8-A442-8F19-4B4A6CC65752}" destId="{9EFFE726-B19B-3145-B820-29FDEE9369DC}" srcOrd="2" destOrd="0" presId="urn:microsoft.com/office/officeart/2008/layout/LinedList"/>
    <dgm:cxn modelId="{A3F7EACD-E063-7F42-9AEB-B6F4B34DD0A7}" type="presParOf" srcId="{E12F0FE2-1CC8-A442-8F19-4B4A6CC65752}" destId="{B09F363D-A9A6-194D-8D37-880668DBC8AA}"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201A5-8FEA-CF40-B608-3F94B52B30AB}">
      <dsp:nvSpPr>
        <dsp:cNvPr id="0" name=""/>
        <dsp:cNvSpPr/>
      </dsp:nvSpPr>
      <dsp:spPr>
        <a:xfrm>
          <a:off x="0" y="205740"/>
          <a:ext cx="6891187" cy="1298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From May 2020 - April 2022, GCSO Diversionary Program has served individuals in the jail by also maintaining their competency to stand trial via provision of therapeutic, psychoeducational, and health care services. During that time period, </a:t>
          </a:r>
          <a:r>
            <a:rPr lang="en-US" sz="1500" b="1" kern="1200" dirty="0">
              <a:solidFill>
                <a:schemeClr val="tx1"/>
              </a:solidFill>
            </a:rPr>
            <a:t>GCSO may have saved as much as $2.6 million $$$ by preventing forensic commitments to Florida State Hospital </a:t>
          </a:r>
          <a:r>
            <a:rPr lang="en-US" sz="1500" kern="1200" dirty="0">
              <a:solidFill>
                <a:schemeClr val="tx1"/>
              </a:solidFill>
            </a:rPr>
            <a:t>($383/bed/day X median LOS 81 days x 84 served = $2,605,932 saved)</a:t>
          </a:r>
        </a:p>
      </dsp:txBody>
      <dsp:txXfrm>
        <a:off x="63397" y="269137"/>
        <a:ext cx="6764393" cy="1171906"/>
      </dsp:txXfrm>
    </dsp:sp>
    <dsp:sp modelId="{FFD5A087-D65B-9547-A6C7-DA39CD9321F8}">
      <dsp:nvSpPr>
        <dsp:cNvPr id="0" name=""/>
        <dsp:cNvSpPr/>
      </dsp:nvSpPr>
      <dsp:spPr>
        <a:xfrm>
          <a:off x="0" y="1547641"/>
          <a:ext cx="6891187" cy="12987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This does not begin to capture the dollars that would be saved from those who have not been re-arrested due to their participation in the program (i.e. potential detention costs saved). </a:t>
          </a:r>
        </a:p>
      </dsp:txBody>
      <dsp:txXfrm>
        <a:off x="63397" y="1611038"/>
        <a:ext cx="6764393" cy="1171906"/>
      </dsp:txXfrm>
    </dsp:sp>
    <dsp:sp modelId="{9CE4C865-79A0-2844-B4CA-31C690DA5F3E}">
      <dsp:nvSpPr>
        <dsp:cNvPr id="0" name=""/>
        <dsp:cNvSpPr/>
      </dsp:nvSpPr>
      <dsp:spPr>
        <a:xfrm>
          <a:off x="0" y="2889541"/>
          <a:ext cx="6891187" cy="1298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It also does not capture the value brought to the community when jobs, housing, benefits, and supplemental health services (e.g. HIV/AIDS treatment &amp; care coordination) are secured for these individuals. </a:t>
          </a:r>
        </a:p>
      </dsp:txBody>
      <dsp:txXfrm>
        <a:off x="63397" y="2952938"/>
        <a:ext cx="6764393" cy="1171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C0A5E-A3E6-F945-BE13-E98981A4EF49}">
      <dsp:nvSpPr>
        <dsp:cNvPr id="0" name=""/>
        <dsp:cNvSpPr/>
      </dsp:nvSpPr>
      <dsp:spPr>
        <a:xfrm>
          <a:off x="0" y="404"/>
          <a:ext cx="58180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77689-6EBF-4746-B2F3-22CF9A0EF337}">
      <dsp:nvSpPr>
        <dsp:cNvPr id="0" name=""/>
        <dsp:cNvSpPr/>
      </dsp:nvSpPr>
      <dsp:spPr>
        <a:xfrm>
          <a:off x="0" y="404"/>
          <a:ext cx="1163615" cy="47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DIVERT</a:t>
          </a:r>
        </a:p>
      </dsp:txBody>
      <dsp:txXfrm>
        <a:off x="0" y="404"/>
        <a:ext cx="1163615" cy="472959"/>
      </dsp:txXfrm>
    </dsp:sp>
    <dsp:sp modelId="{AC219A66-34CD-5F42-80AC-0EB772982EB3}">
      <dsp:nvSpPr>
        <dsp:cNvPr id="0" name=""/>
        <dsp:cNvSpPr/>
      </dsp:nvSpPr>
      <dsp:spPr>
        <a:xfrm>
          <a:off x="1250886" y="21881"/>
          <a:ext cx="4567188" cy="42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YOUTH FROM DJJ INVOLVEMENT</a:t>
          </a:r>
        </a:p>
      </dsp:txBody>
      <dsp:txXfrm>
        <a:off x="1250886" y="21881"/>
        <a:ext cx="4567188" cy="429543"/>
      </dsp:txXfrm>
    </dsp:sp>
    <dsp:sp modelId="{67058E13-84A8-DB43-8F8A-9B07A0C2030F}">
      <dsp:nvSpPr>
        <dsp:cNvPr id="0" name=""/>
        <dsp:cNvSpPr/>
      </dsp:nvSpPr>
      <dsp:spPr>
        <a:xfrm>
          <a:off x="1163615" y="451424"/>
          <a:ext cx="4654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AF8E9-440B-894A-98DD-AA97F5F621E5}">
      <dsp:nvSpPr>
        <dsp:cNvPr id="0" name=""/>
        <dsp:cNvSpPr/>
      </dsp:nvSpPr>
      <dsp:spPr>
        <a:xfrm>
          <a:off x="0" y="473363"/>
          <a:ext cx="58180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63B03-7BAC-6E44-A812-BB7E814FA4DB}">
      <dsp:nvSpPr>
        <dsp:cNvPr id="0" name=""/>
        <dsp:cNvSpPr/>
      </dsp:nvSpPr>
      <dsp:spPr>
        <a:xfrm>
          <a:off x="0" y="473363"/>
          <a:ext cx="1163615" cy="47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DIVERT</a:t>
          </a:r>
        </a:p>
      </dsp:txBody>
      <dsp:txXfrm>
        <a:off x="0" y="473363"/>
        <a:ext cx="1163615" cy="472959"/>
      </dsp:txXfrm>
    </dsp:sp>
    <dsp:sp modelId="{E871D2D6-7EFB-354F-879A-03257184294F}">
      <dsp:nvSpPr>
        <dsp:cNvPr id="0" name=""/>
        <dsp:cNvSpPr/>
      </dsp:nvSpPr>
      <dsp:spPr>
        <a:xfrm>
          <a:off x="1250886" y="493501"/>
          <a:ext cx="4567188" cy="43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PLACEMENT IN STATE MENTAL HEALTH TREATMENT FACILITIES</a:t>
          </a:r>
        </a:p>
      </dsp:txBody>
      <dsp:txXfrm>
        <a:off x="1250886" y="493501"/>
        <a:ext cx="4567188" cy="432316"/>
      </dsp:txXfrm>
    </dsp:sp>
    <dsp:sp modelId="{8D4FB364-B4E9-F242-8197-40BABC10A9CE}">
      <dsp:nvSpPr>
        <dsp:cNvPr id="0" name=""/>
        <dsp:cNvSpPr/>
      </dsp:nvSpPr>
      <dsp:spPr>
        <a:xfrm>
          <a:off x="1163615" y="925818"/>
          <a:ext cx="4654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09980-4F80-8446-8A78-8FDA03AEE2BE}">
      <dsp:nvSpPr>
        <dsp:cNvPr id="0" name=""/>
        <dsp:cNvSpPr/>
      </dsp:nvSpPr>
      <dsp:spPr>
        <a:xfrm>
          <a:off x="0" y="946323"/>
          <a:ext cx="58180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A52DF-F50A-B548-A8CB-EDA00DFC68A0}">
      <dsp:nvSpPr>
        <dsp:cNvPr id="0" name=""/>
        <dsp:cNvSpPr/>
      </dsp:nvSpPr>
      <dsp:spPr>
        <a:xfrm>
          <a:off x="0" y="946323"/>
          <a:ext cx="1163615" cy="47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LOWER</a:t>
          </a:r>
        </a:p>
      </dsp:txBody>
      <dsp:txXfrm>
        <a:off x="0" y="946323"/>
        <a:ext cx="1163615" cy="472959"/>
      </dsp:txXfrm>
    </dsp:sp>
    <dsp:sp modelId="{160B25C1-F86A-BF4D-B801-F0A20214BBD0}">
      <dsp:nvSpPr>
        <dsp:cNvPr id="0" name=""/>
        <dsp:cNvSpPr/>
      </dsp:nvSpPr>
      <dsp:spPr>
        <a:xfrm>
          <a:off x="1250886" y="967800"/>
          <a:ext cx="4567188" cy="42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AT RISK YOUTH INVOLVEMENT WITH LEO</a:t>
          </a:r>
        </a:p>
      </dsp:txBody>
      <dsp:txXfrm>
        <a:off x="1250886" y="967800"/>
        <a:ext cx="4567188" cy="429543"/>
      </dsp:txXfrm>
    </dsp:sp>
    <dsp:sp modelId="{9523AF33-9619-D84C-980B-0F84EA35F1D3}">
      <dsp:nvSpPr>
        <dsp:cNvPr id="0" name=""/>
        <dsp:cNvSpPr/>
      </dsp:nvSpPr>
      <dsp:spPr>
        <a:xfrm>
          <a:off x="1163615" y="1397343"/>
          <a:ext cx="4654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13A665-DD84-9443-A1E4-13B8EC212764}">
      <dsp:nvSpPr>
        <dsp:cNvPr id="0" name=""/>
        <dsp:cNvSpPr/>
      </dsp:nvSpPr>
      <dsp:spPr>
        <a:xfrm>
          <a:off x="0" y="1419282"/>
          <a:ext cx="58180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EE4F4-6C79-FC4F-B355-6311337BACCF}">
      <dsp:nvSpPr>
        <dsp:cNvPr id="0" name=""/>
        <dsp:cNvSpPr/>
      </dsp:nvSpPr>
      <dsp:spPr>
        <a:xfrm>
          <a:off x="0" y="1419282"/>
          <a:ext cx="1163615" cy="47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INCREASE</a:t>
          </a:r>
        </a:p>
      </dsp:txBody>
      <dsp:txXfrm>
        <a:off x="0" y="1419282"/>
        <a:ext cx="1163615" cy="472959"/>
      </dsp:txXfrm>
    </dsp:sp>
    <dsp:sp modelId="{7B5E1B6D-4FB1-CB4C-BCA6-ED61451CA873}">
      <dsp:nvSpPr>
        <dsp:cNvPr id="0" name=""/>
        <dsp:cNvSpPr/>
      </dsp:nvSpPr>
      <dsp:spPr>
        <a:xfrm>
          <a:off x="1250886" y="1440759"/>
          <a:ext cx="4567188" cy="42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ACADEMIC PERFORMANCE </a:t>
          </a:r>
        </a:p>
      </dsp:txBody>
      <dsp:txXfrm>
        <a:off x="1250886" y="1440759"/>
        <a:ext cx="4567188" cy="429543"/>
      </dsp:txXfrm>
    </dsp:sp>
    <dsp:sp modelId="{44617BC5-1D15-1946-892D-7F9FB6CEA478}">
      <dsp:nvSpPr>
        <dsp:cNvPr id="0" name=""/>
        <dsp:cNvSpPr/>
      </dsp:nvSpPr>
      <dsp:spPr>
        <a:xfrm>
          <a:off x="1163615" y="1870303"/>
          <a:ext cx="4654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D8B1FF-0DBF-8E46-A1A3-2FEAE84CE930}">
      <dsp:nvSpPr>
        <dsp:cNvPr id="0" name=""/>
        <dsp:cNvSpPr/>
      </dsp:nvSpPr>
      <dsp:spPr>
        <a:xfrm>
          <a:off x="0" y="1892242"/>
          <a:ext cx="58180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AAC24-19EE-B14E-B028-69B0EFEFA10D}">
      <dsp:nvSpPr>
        <dsp:cNvPr id="0" name=""/>
        <dsp:cNvSpPr/>
      </dsp:nvSpPr>
      <dsp:spPr>
        <a:xfrm>
          <a:off x="0" y="1892242"/>
          <a:ext cx="1163615" cy="47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BRING</a:t>
          </a:r>
        </a:p>
      </dsp:txBody>
      <dsp:txXfrm>
        <a:off x="0" y="1892242"/>
        <a:ext cx="1163615" cy="472959"/>
      </dsp:txXfrm>
    </dsp:sp>
    <dsp:sp modelId="{90379938-6508-A94D-B612-F1FB3FD3EEFF}">
      <dsp:nvSpPr>
        <dsp:cNvPr id="0" name=""/>
        <dsp:cNvSpPr/>
      </dsp:nvSpPr>
      <dsp:spPr>
        <a:xfrm>
          <a:off x="1250886" y="1913719"/>
          <a:ext cx="4567188" cy="42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AWARENESS TO MENTAL HEALTH &amp; SUBSTANCE ABUSE</a:t>
          </a:r>
        </a:p>
      </dsp:txBody>
      <dsp:txXfrm>
        <a:off x="1250886" y="1913719"/>
        <a:ext cx="4567188" cy="429543"/>
      </dsp:txXfrm>
    </dsp:sp>
    <dsp:sp modelId="{A5EDCB75-6767-0144-B028-7D8F6853418A}">
      <dsp:nvSpPr>
        <dsp:cNvPr id="0" name=""/>
        <dsp:cNvSpPr/>
      </dsp:nvSpPr>
      <dsp:spPr>
        <a:xfrm>
          <a:off x="1163615" y="2343262"/>
          <a:ext cx="4654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34D68A-D5D6-D841-B12D-15D1C9575DDC}">
      <dsp:nvSpPr>
        <dsp:cNvPr id="0" name=""/>
        <dsp:cNvSpPr/>
      </dsp:nvSpPr>
      <dsp:spPr>
        <a:xfrm>
          <a:off x="0" y="2365201"/>
          <a:ext cx="58180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DEF71-0103-ED42-9A15-2BCCDE10B4CA}">
      <dsp:nvSpPr>
        <dsp:cNvPr id="0" name=""/>
        <dsp:cNvSpPr/>
      </dsp:nvSpPr>
      <dsp:spPr>
        <a:xfrm>
          <a:off x="0" y="2365201"/>
          <a:ext cx="1163615" cy="47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IMPROVE</a:t>
          </a:r>
        </a:p>
      </dsp:txBody>
      <dsp:txXfrm>
        <a:off x="0" y="2365201"/>
        <a:ext cx="1163615" cy="472959"/>
      </dsp:txXfrm>
    </dsp:sp>
    <dsp:sp modelId="{69FE7CFE-4A99-9B44-8729-3F9BEC1A7759}">
      <dsp:nvSpPr>
        <dsp:cNvPr id="0" name=""/>
        <dsp:cNvSpPr/>
      </dsp:nvSpPr>
      <dsp:spPr>
        <a:xfrm>
          <a:off x="1250886" y="2386678"/>
          <a:ext cx="4567188" cy="42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POSITIVE YOUTH DEVELOPMENT</a:t>
          </a:r>
        </a:p>
      </dsp:txBody>
      <dsp:txXfrm>
        <a:off x="1250886" y="2386678"/>
        <a:ext cx="4567188" cy="429543"/>
      </dsp:txXfrm>
    </dsp:sp>
    <dsp:sp modelId="{89F1FEB2-0C07-3B4E-85AC-1920E09BDF1F}">
      <dsp:nvSpPr>
        <dsp:cNvPr id="0" name=""/>
        <dsp:cNvSpPr/>
      </dsp:nvSpPr>
      <dsp:spPr>
        <a:xfrm>
          <a:off x="1163615" y="2816222"/>
          <a:ext cx="4654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A0ADB-8A4B-5441-B4A2-22BC638662FE}">
      <dsp:nvSpPr>
        <dsp:cNvPr id="0" name=""/>
        <dsp:cNvSpPr/>
      </dsp:nvSpPr>
      <dsp:spPr>
        <a:xfrm>
          <a:off x="0" y="2838161"/>
          <a:ext cx="58180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8EA35-FC13-FB42-88F5-6FCD5794175F}">
      <dsp:nvSpPr>
        <dsp:cNvPr id="0" name=""/>
        <dsp:cNvSpPr/>
      </dsp:nvSpPr>
      <dsp:spPr>
        <a:xfrm>
          <a:off x="0" y="2838161"/>
          <a:ext cx="1163615" cy="47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PROMOTE</a:t>
          </a:r>
        </a:p>
      </dsp:txBody>
      <dsp:txXfrm>
        <a:off x="0" y="2838161"/>
        <a:ext cx="1163615" cy="472959"/>
      </dsp:txXfrm>
    </dsp:sp>
    <dsp:sp modelId="{57282415-4459-0541-8EF3-B68FCAF002E8}">
      <dsp:nvSpPr>
        <dsp:cNvPr id="0" name=""/>
        <dsp:cNvSpPr/>
      </dsp:nvSpPr>
      <dsp:spPr>
        <a:xfrm>
          <a:off x="1250886" y="2859638"/>
          <a:ext cx="4567188" cy="429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POSITIVE SOCIETAL EXPOSURE </a:t>
          </a:r>
        </a:p>
      </dsp:txBody>
      <dsp:txXfrm>
        <a:off x="1250886" y="2859638"/>
        <a:ext cx="4567188" cy="429543"/>
      </dsp:txXfrm>
    </dsp:sp>
    <dsp:sp modelId="{9EFFE726-B19B-3145-B820-29FDEE9369DC}">
      <dsp:nvSpPr>
        <dsp:cNvPr id="0" name=""/>
        <dsp:cNvSpPr/>
      </dsp:nvSpPr>
      <dsp:spPr>
        <a:xfrm>
          <a:off x="1163615" y="3289181"/>
          <a:ext cx="4654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90DB9-736F-D84D-83DC-E09DEB8DC34B}" type="datetimeFigureOut">
              <a:rPr lang="en-US" smtClean="0"/>
              <a:pPr/>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50485-92EA-BD4D-9DBD-2E1210EB2C36}" type="slidenum">
              <a:rPr lang="en-US" smtClean="0"/>
              <a:pPr/>
              <a:t>‹#›</a:t>
            </a:fld>
            <a:endParaRPr lang="en-US"/>
          </a:p>
        </p:txBody>
      </p:sp>
    </p:spTree>
    <p:extLst>
      <p:ext uri="{BB962C8B-B14F-4D97-AF65-F5344CB8AC3E}">
        <p14:creationId xmlns:p14="http://schemas.microsoft.com/office/powerpoint/2010/main" val="352726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the presentation by discussing: </a:t>
            </a:r>
          </a:p>
          <a:p>
            <a:r>
              <a:rPr lang="en-US" dirty="0"/>
              <a:t>1) How Substance Abuse and Mental Health issues have impacted Gadsden County.</a:t>
            </a:r>
          </a:p>
          <a:p>
            <a:r>
              <a:rPr lang="en-US" dirty="0"/>
              <a:t>2) How the Sheriff’s Office responded to these problems by first creating the Gadsden County Criminal Justice Diversionary Program in the Gadsden County Detention Facility. </a:t>
            </a:r>
          </a:p>
        </p:txBody>
      </p:sp>
      <p:sp>
        <p:nvSpPr>
          <p:cNvPr id="4" name="Slide Number Placeholder 3"/>
          <p:cNvSpPr>
            <a:spLocks noGrp="1"/>
          </p:cNvSpPr>
          <p:nvPr>
            <p:ph type="sldNum" sz="quarter" idx="5"/>
          </p:nvPr>
        </p:nvSpPr>
        <p:spPr/>
        <p:txBody>
          <a:bodyPr/>
          <a:lstStyle/>
          <a:p>
            <a:fld id="{41650485-92EA-BD4D-9DBD-2E1210EB2C36}" type="slidenum">
              <a:rPr lang="en-US" smtClean="0"/>
              <a:pPr/>
              <a:t>1</a:t>
            </a:fld>
            <a:endParaRPr lang="en-US"/>
          </a:p>
        </p:txBody>
      </p:sp>
    </p:spTree>
    <p:extLst>
      <p:ext uri="{BB962C8B-B14F-4D97-AF65-F5344CB8AC3E}">
        <p14:creationId xmlns:p14="http://schemas.microsoft.com/office/powerpoint/2010/main" val="422185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Just a suggestion</a:t>
            </a:r>
            <a:r>
              <a:rPr lang="en-US" dirty="0"/>
              <a:t>: is there a picture of Sheriff Young with the whole </a:t>
            </a:r>
            <a:r>
              <a:rPr lang="en-US" sz="1200" dirty="0"/>
              <a:t>GCCJDP team? That would make an awesome addition here.</a:t>
            </a:r>
            <a:endParaRPr lang="en-US" dirty="0"/>
          </a:p>
        </p:txBody>
      </p:sp>
      <p:sp>
        <p:nvSpPr>
          <p:cNvPr id="4" name="Slide Number Placeholder 3"/>
          <p:cNvSpPr>
            <a:spLocks noGrp="1"/>
          </p:cNvSpPr>
          <p:nvPr>
            <p:ph type="sldNum" sz="quarter" idx="5"/>
          </p:nvPr>
        </p:nvSpPr>
        <p:spPr/>
        <p:txBody>
          <a:bodyPr/>
          <a:lstStyle/>
          <a:p>
            <a:fld id="{41650485-92EA-BD4D-9DBD-2E1210EB2C36}" type="slidenum">
              <a:rPr lang="en-US" smtClean="0"/>
              <a:pPr/>
              <a:t>2</a:t>
            </a:fld>
            <a:endParaRPr lang="en-US"/>
          </a:p>
        </p:txBody>
      </p:sp>
    </p:spTree>
    <p:extLst>
      <p:ext uri="{BB962C8B-B14F-4D97-AF65-F5344CB8AC3E}">
        <p14:creationId xmlns:p14="http://schemas.microsoft.com/office/powerpoint/2010/main" val="135514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E8107-BFF9-4098-A0BC-F7CDDAF9FEFC}" type="slidenum">
              <a:rPr lang="en-US" smtClean="0"/>
              <a:pPr/>
              <a:t>5</a:t>
            </a:fld>
            <a:endParaRPr lang="en-US"/>
          </a:p>
        </p:txBody>
      </p:sp>
    </p:spTree>
    <p:extLst>
      <p:ext uri="{BB962C8B-B14F-4D97-AF65-F5344CB8AC3E}">
        <p14:creationId xmlns:p14="http://schemas.microsoft.com/office/powerpoint/2010/main" val="136789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10975-FE6A-480B-84A9-4BE4938FD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03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need the Department’s continued assistance as we continue to enhance services offered. </a:t>
            </a:r>
          </a:p>
        </p:txBody>
      </p:sp>
      <p:sp>
        <p:nvSpPr>
          <p:cNvPr id="4" name="Slide Number Placeholder 3"/>
          <p:cNvSpPr>
            <a:spLocks noGrp="1"/>
          </p:cNvSpPr>
          <p:nvPr>
            <p:ph type="sldNum" sz="quarter" idx="5"/>
          </p:nvPr>
        </p:nvSpPr>
        <p:spPr/>
        <p:txBody>
          <a:bodyPr/>
          <a:lstStyle/>
          <a:p>
            <a:fld id="{41650485-92EA-BD4D-9DBD-2E1210EB2C36}" type="slidenum">
              <a:rPr lang="en-US" smtClean="0"/>
              <a:pPr/>
              <a:t>7</a:t>
            </a:fld>
            <a:endParaRPr lang="en-US"/>
          </a:p>
        </p:txBody>
      </p:sp>
    </p:spTree>
    <p:extLst>
      <p:ext uri="{BB962C8B-B14F-4D97-AF65-F5344CB8AC3E}">
        <p14:creationId xmlns:p14="http://schemas.microsoft.com/office/powerpoint/2010/main" val="26600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t>We want to divert both low- and moderate-risk youth from: </a:t>
            </a:r>
            <a:r>
              <a:rPr lang="en-US" sz="1800" dirty="0"/>
              <a:t>Arrest, Prosecutions, Detainment in DJJ facility, Commitment in treatment-based facility, Dropping out of school, Placement in alternative schools.</a:t>
            </a:r>
          </a:p>
          <a:p>
            <a:endParaRPr lang="en-US" dirty="0"/>
          </a:p>
        </p:txBody>
      </p:sp>
      <p:sp>
        <p:nvSpPr>
          <p:cNvPr id="4" name="Slide Number Placeholder 3"/>
          <p:cNvSpPr>
            <a:spLocks noGrp="1"/>
          </p:cNvSpPr>
          <p:nvPr>
            <p:ph type="sldNum" sz="quarter" idx="5"/>
          </p:nvPr>
        </p:nvSpPr>
        <p:spPr/>
        <p:txBody>
          <a:bodyPr/>
          <a:lstStyle/>
          <a:p>
            <a:fld id="{41650485-92EA-BD4D-9DBD-2E1210EB2C36}" type="slidenum">
              <a:rPr lang="en-US" smtClean="0"/>
              <a:pPr/>
              <a:t>8</a:t>
            </a:fld>
            <a:endParaRPr lang="en-US"/>
          </a:p>
        </p:txBody>
      </p:sp>
    </p:spTree>
    <p:extLst>
      <p:ext uri="{BB962C8B-B14F-4D97-AF65-F5344CB8AC3E}">
        <p14:creationId xmlns:p14="http://schemas.microsoft.com/office/powerpoint/2010/main" val="188412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50485-92EA-BD4D-9DBD-2E1210EB2C36}" type="slidenum">
              <a:rPr lang="en-US" smtClean="0"/>
              <a:pPr/>
              <a:t>9</a:t>
            </a:fld>
            <a:endParaRPr lang="en-US"/>
          </a:p>
        </p:txBody>
      </p:sp>
    </p:spTree>
    <p:extLst>
      <p:ext uri="{BB962C8B-B14F-4D97-AF65-F5344CB8AC3E}">
        <p14:creationId xmlns:p14="http://schemas.microsoft.com/office/powerpoint/2010/main" val="208462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of Children and Families can support the Gadsden County Sheriff’s Office as we lead the charge in this effort to reduce arrests related to juvenile substance abuse and mental health issues.</a:t>
            </a:r>
          </a:p>
        </p:txBody>
      </p:sp>
      <p:sp>
        <p:nvSpPr>
          <p:cNvPr id="4" name="Slide Number Placeholder 3"/>
          <p:cNvSpPr>
            <a:spLocks noGrp="1"/>
          </p:cNvSpPr>
          <p:nvPr>
            <p:ph type="sldNum" sz="quarter" idx="5"/>
          </p:nvPr>
        </p:nvSpPr>
        <p:spPr/>
        <p:txBody>
          <a:bodyPr/>
          <a:lstStyle/>
          <a:p>
            <a:fld id="{41650485-92EA-BD4D-9DBD-2E1210EB2C36}" type="slidenum">
              <a:rPr lang="en-US" smtClean="0"/>
              <a:pPr/>
              <a:t>10</a:t>
            </a:fld>
            <a:endParaRPr lang="en-US"/>
          </a:p>
        </p:txBody>
      </p:sp>
    </p:spTree>
    <p:extLst>
      <p:ext uri="{BB962C8B-B14F-4D97-AF65-F5344CB8AC3E}">
        <p14:creationId xmlns:p14="http://schemas.microsoft.com/office/powerpoint/2010/main" val="268905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should talk about</a:t>
            </a:r>
          </a:p>
          <a:p>
            <a:r>
              <a:rPr lang="en-US" dirty="0"/>
              <a:t> 1) the ways DCF has already supported your Program and your County, and</a:t>
            </a:r>
          </a:p>
          <a:p>
            <a:r>
              <a:rPr lang="en-US" dirty="0"/>
              <a:t> 2) what DCF and other State Agencies can do better, and/or what additional support is needed to support the efforts of law enforcement in Gadsden County.</a:t>
            </a:r>
          </a:p>
        </p:txBody>
      </p:sp>
      <p:sp>
        <p:nvSpPr>
          <p:cNvPr id="4" name="Slide Number Placeholder 3"/>
          <p:cNvSpPr>
            <a:spLocks noGrp="1"/>
          </p:cNvSpPr>
          <p:nvPr>
            <p:ph type="sldNum" sz="quarter" idx="5"/>
          </p:nvPr>
        </p:nvSpPr>
        <p:spPr/>
        <p:txBody>
          <a:bodyPr/>
          <a:lstStyle/>
          <a:p>
            <a:fld id="{41650485-92EA-BD4D-9DBD-2E1210EB2C36}" type="slidenum">
              <a:rPr lang="en-US" smtClean="0"/>
              <a:pPr/>
              <a:t>11</a:t>
            </a:fld>
            <a:endParaRPr lang="en-US"/>
          </a:p>
        </p:txBody>
      </p:sp>
    </p:spTree>
    <p:extLst>
      <p:ext uri="{BB962C8B-B14F-4D97-AF65-F5344CB8AC3E}">
        <p14:creationId xmlns:p14="http://schemas.microsoft.com/office/powerpoint/2010/main" val="41122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C089-8E3F-124B-BABF-7EDA576C9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310E4C-2525-E342-8BC9-955723B6F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6CB6C-54C0-AE49-8846-57708FA2FF36}"/>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5" name="Footer Placeholder 4">
            <a:extLst>
              <a:ext uri="{FF2B5EF4-FFF2-40B4-BE49-F238E27FC236}">
                <a16:creationId xmlns:a16="http://schemas.microsoft.com/office/drawing/2014/main" id="{A6949295-35F1-E744-88D1-7205C8D6A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E51C7-2829-E84C-B4B9-1C006FAB8F24}"/>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4091508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A9BB-6E55-D84F-A394-CDB339F048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002DC7-63CC-C344-A02C-6480576B26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2E00E-C98E-0A46-A917-199706CDCA64}"/>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5" name="Footer Placeholder 4">
            <a:extLst>
              <a:ext uri="{FF2B5EF4-FFF2-40B4-BE49-F238E27FC236}">
                <a16:creationId xmlns:a16="http://schemas.microsoft.com/office/drawing/2014/main" id="{FDA27628-AE87-B346-B492-446CF037C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3183B-C4ED-9646-8E68-A12F462B876E}"/>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2831237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D62A7-DCB2-A042-A9E2-9755EB3CB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95B546-FD73-084F-AA9F-5F0F4375CE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58920-FD2A-9246-8730-FF8DCD785BF8}"/>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5" name="Footer Placeholder 4">
            <a:extLst>
              <a:ext uri="{FF2B5EF4-FFF2-40B4-BE49-F238E27FC236}">
                <a16:creationId xmlns:a16="http://schemas.microsoft.com/office/drawing/2014/main" id="{9942C9CC-817A-4E47-9BDD-806A52941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7C5D2-656B-3A4C-AB56-BFA21FE947D2}"/>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2311962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6/6/2025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08267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4203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6/6/2025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18421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4DF5-52EE-7440-86ED-9AC9895D2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1EAE6-7216-0E46-89C7-A50FC4B6F9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4FB63-9A93-1A48-A094-6CA0727EF0E1}"/>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5" name="Footer Placeholder 4">
            <a:extLst>
              <a:ext uri="{FF2B5EF4-FFF2-40B4-BE49-F238E27FC236}">
                <a16:creationId xmlns:a16="http://schemas.microsoft.com/office/drawing/2014/main" id="{934B8724-5400-5F4A-A40B-DAD7328BE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BB59D-C6DF-454E-9B9B-7DB54C752A3D}"/>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1815217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421C-B177-E243-8EF2-F7B350323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3C6AE4-B376-984C-A21E-B09031765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ED9B0-4355-1649-89B4-C2A1793514C6}"/>
              </a:ext>
            </a:extLst>
          </p:cNvPr>
          <p:cNvSpPr>
            <a:spLocks noGrp="1"/>
          </p:cNvSpPr>
          <p:nvPr>
            <p:ph type="dt" sz="half" idx="10"/>
          </p:nvPr>
        </p:nvSpPr>
        <p:spPr/>
        <p:txBody>
          <a:bodyPr/>
          <a:lstStyle/>
          <a:p>
            <a:fld id="{7CF0BCE0-945C-4FDF-95A1-2149B1FF5B83}" type="datetimeFigureOut">
              <a:rPr lang="en-US" smtClean="0"/>
              <a:pPr/>
              <a:t>6/6/2025</a:t>
            </a:fld>
            <a:endParaRPr lang="en-US" dirty="0"/>
          </a:p>
        </p:txBody>
      </p:sp>
      <p:sp>
        <p:nvSpPr>
          <p:cNvPr id="5" name="Footer Placeholder 4">
            <a:extLst>
              <a:ext uri="{FF2B5EF4-FFF2-40B4-BE49-F238E27FC236}">
                <a16:creationId xmlns:a16="http://schemas.microsoft.com/office/drawing/2014/main" id="{329AD6F4-0257-D245-9BB0-4B419C6B0E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1CC0BB-D6BA-A842-B693-7FD32707B6A5}"/>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712481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FBF9-EAD9-DE46-9395-40712E4D1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0356F-0ADB-1340-804E-FFF1C53EB3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84D42-8FD4-9948-B06A-DE62D1165D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B8CE36-39C9-1245-9B58-DB683B7A94CF}"/>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6" name="Footer Placeholder 5">
            <a:extLst>
              <a:ext uri="{FF2B5EF4-FFF2-40B4-BE49-F238E27FC236}">
                <a16:creationId xmlns:a16="http://schemas.microsoft.com/office/drawing/2014/main" id="{1E8A6491-129A-F64D-9D80-AC6AD81A8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EB0BDF-4914-2A45-9B3A-C358233F8B38}"/>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2514073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C30-4EBF-B540-ADD3-07BF961FD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099D5-B40C-614C-B61D-13D1C1B8C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94714-23D4-4A4D-853D-FA262759E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544BB3-0153-D24C-9428-192A1DF67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D66175-A1D3-8E42-98F0-D55785174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FC8B9-1651-CA47-BD26-10658A80B456}"/>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8" name="Footer Placeholder 7">
            <a:extLst>
              <a:ext uri="{FF2B5EF4-FFF2-40B4-BE49-F238E27FC236}">
                <a16:creationId xmlns:a16="http://schemas.microsoft.com/office/drawing/2014/main" id="{F8B2DB70-F209-544E-A5B5-9E946B397B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DD990-C442-5141-8E70-CD08B3C7A754}"/>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305956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8623-814F-F046-A950-2444F9D84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1D8BDB-BEF7-7542-86E1-01B9BD527089}"/>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4" name="Footer Placeholder 3">
            <a:extLst>
              <a:ext uri="{FF2B5EF4-FFF2-40B4-BE49-F238E27FC236}">
                <a16:creationId xmlns:a16="http://schemas.microsoft.com/office/drawing/2014/main" id="{4C446766-ADF1-4742-8FDC-7393C58D5A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859D0-7D43-B640-B9BE-8738017249D6}"/>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4039762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19593-14A1-594B-A9F4-B499BB1BE8E8}"/>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3" name="Footer Placeholder 2">
            <a:extLst>
              <a:ext uri="{FF2B5EF4-FFF2-40B4-BE49-F238E27FC236}">
                <a16:creationId xmlns:a16="http://schemas.microsoft.com/office/drawing/2014/main" id="{F146BAAC-7859-0548-9FFF-DAD14E69B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BE64D0-4D5F-2840-8282-D608E2122C1B}"/>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4070640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8725-4D17-804F-AD30-ED1AC6104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D1741E-736F-F249-B59A-959A3845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0FFC6-998D-7B41-BC20-C5AA2F283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8E686-6EA9-DE44-B81B-FBD15C1CD8D6}"/>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6" name="Footer Placeholder 5">
            <a:extLst>
              <a:ext uri="{FF2B5EF4-FFF2-40B4-BE49-F238E27FC236}">
                <a16:creationId xmlns:a16="http://schemas.microsoft.com/office/drawing/2014/main" id="{3829F386-1066-F146-990A-A56239EB0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2D272-F3E4-CB40-8AD2-A6F5647B273D}"/>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3583409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6C19-F051-3048-9451-9B38503AF7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5F349C-22DD-5543-A0B7-91A994D70D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1C20D9-31F3-0B48-90E5-4D99B795C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29DBD-D30B-3941-A4B3-6BD09238CECA}"/>
              </a:ext>
            </a:extLst>
          </p:cNvPr>
          <p:cNvSpPr>
            <a:spLocks noGrp="1"/>
          </p:cNvSpPr>
          <p:nvPr>
            <p:ph type="dt" sz="half" idx="10"/>
          </p:nvPr>
        </p:nvSpPr>
        <p:spPr/>
        <p:txBody>
          <a:bodyPr/>
          <a:lstStyle/>
          <a:p>
            <a:fld id="{7CF0BCE0-945C-4FDF-95A1-2149B1FF5B83}" type="datetimeFigureOut">
              <a:rPr lang="en-US" smtClean="0"/>
              <a:pPr/>
              <a:t>6/6/2025</a:t>
            </a:fld>
            <a:endParaRPr lang="en-US"/>
          </a:p>
        </p:txBody>
      </p:sp>
      <p:sp>
        <p:nvSpPr>
          <p:cNvPr id="6" name="Footer Placeholder 5">
            <a:extLst>
              <a:ext uri="{FF2B5EF4-FFF2-40B4-BE49-F238E27FC236}">
                <a16:creationId xmlns:a16="http://schemas.microsoft.com/office/drawing/2014/main" id="{00BEE2BF-2BC0-C04D-B12A-A93DEC2E1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690C4-0237-6D4D-8BC3-530673F773E0}"/>
              </a:ext>
            </a:extLst>
          </p:cNvPr>
          <p:cNvSpPr>
            <a:spLocks noGrp="1"/>
          </p:cNvSpPr>
          <p:nvPr>
            <p:ph type="sldNum" sz="quarter" idx="12"/>
          </p:nvPr>
        </p:nvSpPr>
        <p:spPr/>
        <p:txBody>
          <a:bodyPr/>
          <a:lstStyle/>
          <a:p>
            <a:fld id="{4CD77608-3819-479B-BB98-C216BA724EFE}" type="slidenum">
              <a:rPr lang="en-US" smtClean="0"/>
              <a:pPr/>
              <a:t>‹#›</a:t>
            </a:fld>
            <a:endParaRPr lang="en-US"/>
          </a:p>
        </p:txBody>
      </p:sp>
    </p:spTree>
    <p:extLst>
      <p:ext uri="{BB962C8B-B14F-4D97-AF65-F5344CB8AC3E}">
        <p14:creationId xmlns:p14="http://schemas.microsoft.com/office/powerpoint/2010/main" val="3449535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5EEB3-F831-DD46-AEC2-8A0E06639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D7847F-DDEE-214D-B931-4095ADA0C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B293C-940F-0644-918C-0408A10E8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7CF0BCE0-945C-4FDF-95A1-2149B1FF5B83}" type="datetimeFigureOut">
              <a:rPr lang="en-US" smtClean="0"/>
              <a:pPr algn="r"/>
              <a:t>6/6/2025</a:t>
            </a:fld>
            <a:endParaRPr lang="en-US" dirty="0"/>
          </a:p>
        </p:txBody>
      </p:sp>
      <p:sp>
        <p:nvSpPr>
          <p:cNvPr id="5" name="Footer Placeholder 4">
            <a:extLst>
              <a:ext uri="{FF2B5EF4-FFF2-40B4-BE49-F238E27FC236}">
                <a16:creationId xmlns:a16="http://schemas.microsoft.com/office/drawing/2014/main" id="{F465E8E4-18D8-2848-BB0C-B621E51C9A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Slide Number Placeholder 5">
            <a:extLst>
              <a:ext uri="{FF2B5EF4-FFF2-40B4-BE49-F238E27FC236}">
                <a16:creationId xmlns:a16="http://schemas.microsoft.com/office/drawing/2014/main" id="{DC6D79BA-79A7-E74A-A6F3-75A56ABB0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00705773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openclipart.org/detail/3469/olhar-the-eye"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3D rendering of stacked polygons in different colors">
            <a:extLst>
              <a:ext uri="{FF2B5EF4-FFF2-40B4-BE49-F238E27FC236}">
                <a16:creationId xmlns:a16="http://schemas.microsoft.com/office/drawing/2014/main" id="{AB1A5D98-4936-4726-B1B0-203EB78A420E}"/>
              </a:ext>
            </a:extLst>
          </p:cNvPr>
          <p:cNvPicPr>
            <a:picLocks noChangeAspect="1"/>
          </p:cNvPicPr>
          <p:nvPr/>
        </p:nvPicPr>
        <p:blipFill rotWithShape="1">
          <a:blip r:embed="rId3"/>
          <a:srcRect t="7538" r="23010" b="1211"/>
          <a:stretch/>
        </p:blipFill>
        <p:spPr>
          <a:xfrm>
            <a:off x="4343400" y="10"/>
            <a:ext cx="7848599" cy="6857990"/>
          </a:xfrm>
          <a:prstGeom prst="rect">
            <a:avLst/>
          </a:prstGeom>
        </p:spPr>
      </p:pic>
      <p:sp>
        <p:nvSpPr>
          <p:cNvPr id="2" name="Title 1">
            <a:extLst>
              <a:ext uri="{FF2B5EF4-FFF2-40B4-BE49-F238E27FC236}">
                <a16:creationId xmlns:a16="http://schemas.microsoft.com/office/drawing/2014/main" id="{020ED641-E478-9845-B038-15D0A6B2EC13}"/>
              </a:ext>
            </a:extLst>
          </p:cNvPr>
          <p:cNvSpPr>
            <a:spLocks noGrp="1"/>
          </p:cNvSpPr>
          <p:nvPr>
            <p:ph type="ctrTitle"/>
          </p:nvPr>
        </p:nvSpPr>
        <p:spPr>
          <a:xfrm>
            <a:off x="239441" y="1122363"/>
            <a:ext cx="3865419" cy="2674385"/>
          </a:xfrm>
        </p:spPr>
        <p:txBody>
          <a:bodyPr anchor="b">
            <a:normAutofit fontScale="90000"/>
          </a:bodyPr>
          <a:lstStyle/>
          <a:p>
            <a:pPr algn="l"/>
            <a:r>
              <a:rPr lang="en-US" sz="4400" dirty="0"/>
              <a:t>Gadsden County Criminal Justice Diversionary Project (GCCJDP)</a:t>
            </a:r>
          </a:p>
        </p:txBody>
      </p:sp>
      <p:sp>
        <p:nvSpPr>
          <p:cNvPr id="3" name="Subtitle 2">
            <a:extLst>
              <a:ext uri="{FF2B5EF4-FFF2-40B4-BE49-F238E27FC236}">
                <a16:creationId xmlns:a16="http://schemas.microsoft.com/office/drawing/2014/main" id="{98E30B4B-9BE0-4942-830A-FBBB982778EF}"/>
              </a:ext>
            </a:extLst>
          </p:cNvPr>
          <p:cNvSpPr>
            <a:spLocks noGrp="1"/>
          </p:cNvSpPr>
          <p:nvPr>
            <p:ph type="subTitle" idx="1"/>
          </p:nvPr>
        </p:nvSpPr>
        <p:spPr>
          <a:xfrm>
            <a:off x="239441" y="4694018"/>
            <a:ext cx="4023359" cy="1208141"/>
          </a:xfrm>
        </p:spPr>
        <p:txBody>
          <a:bodyPr>
            <a:normAutofit/>
          </a:bodyPr>
          <a:lstStyle/>
          <a:p>
            <a:pPr algn="l"/>
            <a:r>
              <a:rPr lang="en-US" sz="2000" dirty="0"/>
              <a:t>Presented By: </a:t>
            </a:r>
          </a:p>
          <a:p>
            <a:pPr algn="l"/>
            <a:r>
              <a:rPr lang="en-US" sz="2000" dirty="0"/>
              <a:t>Sheriff Morris A. Young </a:t>
            </a:r>
          </a:p>
        </p:txBody>
      </p:sp>
    </p:spTree>
    <p:extLst>
      <p:ext uri="{BB962C8B-B14F-4D97-AF65-F5344CB8AC3E}">
        <p14:creationId xmlns:p14="http://schemas.microsoft.com/office/powerpoint/2010/main" val="670381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032B74-A917-0049-BD52-063D25094368}"/>
              </a:ext>
            </a:extLst>
          </p:cNvPr>
          <p:cNvSpPr>
            <a:spLocks noGrp="1"/>
          </p:cNvSpPr>
          <p:nvPr>
            <p:ph type="title"/>
          </p:nvPr>
        </p:nvSpPr>
        <p:spPr>
          <a:xfrm>
            <a:off x="1845435" y="2753139"/>
            <a:ext cx="3873473" cy="1267239"/>
          </a:xfrm>
          <a:ln w="25400" cap="sq">
            <a:solidFill>
              <a:srgbClr val="FFFFFF"/>
            </a:solidFill>
            <a:miter lim="800000"/>
          </a:ln>
        </p:spPr>
        <p:txBody>
          <a:bodyPr wrap="square">
            <a:normAutofit/>
          </a:bodyPr>
          <a:lstStyle/>
          <a:p>
            <a:pPr algn="ctr"/>
            <a:r>
              <a:rPr lang="en-US" sz="2800" dirty="0"/>
              <a:t>FUTURE SERVICES FOR AT-RISK YOUTH IN GADSDEN COUNTY </a:t>
            </a:r>
          </a:p>
        </p:txBody>
      </p:sp>
      <p:sp>
        <p:nvSpPr>
          <p:cNvPr id="18" name="Rectangle 14">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F862642-ECA4-FD47-8DE9-43568EE952BD}"/>
              </a:ext>
            </a:extLst>
          </p:cNvPr>
          <p:cNvSpPr>
            <a:spLocks noGrp="1"/>
          </p:cNvSpPr>
          <p:nvPr>
            <p:ph sz="quarter" idx="13"/>
          </p:nvPr>
        </p:nvSpPr>
        <p:spPr>
          <a:xfrm>
            <a:off x="6835333" y="1690377"/>
            <a:ext cx="5053066" cy="2546604"/>
          </a:xfrm>
        </p:spPr>
        <p:txBody>
          <a:bodyPr>
            <a:normAutofit/>
          </a:bodyPr>
          <a:lstStyle/>
          <a:p>
            <a:r>
              <a:rPr lang="en-US" sz="1400" dirty="0"/>
              <a:t>BEHAVIORAL MODIFICATION</a:t>
            </a:r>
          </a:p>
          <a:p>
            <a:r>
              <a:rPr lang="en-US" sz="1400" dirty="0"/>
              <a:t>EMOTION REGULATION TRAINING</a:t>
            </a:r>
          </a:p>
          <a:p>
            <a:r>
              <a:rPr lang="en-US" sz="1400" dirty="0"/>
              <a:t>GREATER KNOWLEDGE OF TOBACCO, ALCOHOL, AND DRUGS</a:t>
            </a:r>
          </a:p>
          <a:p>
            <a:r>
              <a:rPr lang="en-US" sz="1400" dirty="0"/>
              <a:t>IMPROVED DECISION-MAKING SKILLS</a:t>
            </a:r>
          </a:p>
          <a:p>
            <a:r>
              <a:rPr lang="en-US" sz="1400" dirty="0"/>
              <a:t>IMPROVED RELATIONSHIPS &amp; PRO-SOCIAL SKILLS</a:t>
            </a:r>
          </a:p>
          <a:p>
            <a:r>
              <a:rPr lang="en-US" sz="1400" dirty="0"/>
              <a:t>INCREASED SELF-AWARENESS AND SELF ESTEEM</a:t>
            </a:r>
          </a:p>
          <a:p>
            <a:r>
              <a:rPr lang="en-US" sz="1400" dirty="0"/>
              <a:t>INDIVIDUAL GOAL SETTING</a:t>
            </a:r>
          </a:p>
        </p:txBody>
      </p:sp>
      <p:sp>
        <p:nvSpPr>
          <p:cNvPr id="6" name="Content Placeholder 5">
            <a:extLst>
              <a:ext uri="{FF2B5EF4-FFF2-40B4-BE49-F238E27FC236}">
                <a16:creationId xmlns:a16="http://schemas.microsoft.com/office/drawing/2014/main" id="{8247CE6A-4C76-8D4F-BB89-AF11A4360711}"/>
              </a:ext>
            </a:extLst>
          </p:cNvPr>
          <p:cNvSpPr>
            <a:spLocks noGrp="1"/>
          </p:cNvSpPr>
          <p:nvPr>
            <p:ph sz="quarter" idx="14"/>
          </p:nvPr>
        </p:nvSpPr>
        <p:spPr>
          <a:xfrm>
            <a:off x="6835333" y="3894320"/>
            <a:ext cx="5057398" cy="2546605"/>
          </a:xfrm>
        </p:spPr>
        <p:txBody>
          <a:bodyPr>
            <a:normAutofit/>
          </a:bodyPr>
          <a:lstStyle/>
          <a:p>
            <a:r>
              <a:rPr lang="en-US" sz="1400" dirty="0"/>
              <a:t>MINDFULNESS TRAINING</a:t>
            </a:r>
          </a:p>
          <a:p>
            <a:r>
              <a:rPr lang="en-US" sz="1400" dirty="0"/>
              <a:t>POSITIVE ENCOURGAMENT</a:t>
            </a:r>
          </a:p>
          <a:p>
            <a:r>
              <a:rPr lang="en-US" sz="1400" dirty="0"/>
              <a:t>A HEALTHIER LIFESTYLE</a:t>
            </a:r>
          </a:p>
          <a:p>
            <a:r>
              <a:rPr lang="en-US" sz="1400" dirty="0"/>
              <a:t>GREATER RESILIENCY AND COPING SKILLS</a:t>
            </a:r>
          </a:p>
          <a:p>
            <a:r>
              <a:rPr lang="en-US" sz="1400" dirty="0"/>
              <a:t>IMPROVED ACADEMIC PERFORMANCE </a:t>
            </a:r>
          </a:p>
          <a:p>
            <a:r>
              <a:rPr lang="en-US" sz="1400" dirty="0"/>
              <a:t>LONG TERM RECOVERY</a:t>
            </a:r>
          </a:p>
          <a:p>
            <a:r>
              <a:rPr lang="en-US" sz="1400" dirty="0"/>
              <a:t>STRENGTHENED FAMILY/COMMUNITY RELATIONSHIPS</a:t>
            </a:r>
          </a:p>
        </p:txBody>
      </p:sp>
      <p:sp>
        <p:nvSpPr>
          <p:cNvPr id="3" name="TextBox 2">
            <a:extLst>
              <a:ext uri="{FF2B5EF4-FFF2-40B4-BE49-F238E27FC236}">
                <a16:creationId xmlns:a16="http://schemas.microsoft.com/office/drawing/2014/main" id="{CDACAFB4-AF2B-46C4-BC88-25C2957AFADD}"/>
              </a:ext>
            </a:extLst>
          </p:cNvPr>
          <p:cNvSpPr txBox="1"/>
          <p:nvPr/>
        </p:nvSpPr>
        <p:spPr>
          <a:xfrm>
            <a:off x="6259359" y="415633"/>
            <a:ext cx="5633371" cy="1200329"/>
          </a:xfrm>
          <a:prstGeom prst="rect">
            <a:avLst/>
          </a:prstGeom>
          <a:noFill/>
        </p:spPr>
        <p:txBody>
          <a:bodyPr wrap="square" rtlCol="0">
            <a:spAutoFit/>
          </a:bodyPr>
          <a:lstStyle/>
          <a:p>
            <a:r>
              <a:rPr lang="en-US" u="sng" dirty="0"/>
              <a:t>The earlier we intervene, the greater the impact.</a:t>
            </a:r>
          </a:p>
          <a:p>
            <a:endParaRPr lang="en-US" dirty="0"/>
          </a:p>
          <a:p>
            <a:r>
              <a:rPr lang="en-US" dirty="0"/>
              <a:t>With strategic collaboration from our partners, we aim to provide: </a:t>
            </a:r>
          </a:p>
        </p:txBody>
      </p:sp>
    </p:spTree>
    <p:extLst>
      <p:ext uri="{BB962C8B-B14F-4D97-AF65-F5344CB8AC3E}">
        <p14:creationId xmlns:p14="http://schemas.microsoft.com/office/powerpoint/2010/main" val="1255753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2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F3E275-4C46-42EF-B5D1-372B10A50910}"/>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rPr>
              <a:t>Prevention is the way forward. </a:t>
            </a:r>
            <a:br>
              <a:rPr lang="en-US" sz="4600" dirty="0">
                <a:solidFill>
                  <a:schemeClr val="bg1">
                    <a:lumMod val="95000"/>
                    <a:lumOff val="5000"/>
                  </a:schemeClr>
                </a:solidFill>
              </a:rPr>
            </a:br>
            <a:r>
              <a:rPr lang="en-US" sz="4600" dirty="0">
                <a:solidFill>
                  <a:schemeClr val="bg1">
                    <a:lumMod val="95000"/>
                    <a:lumOff val="5000"/>
                  </a:schemeClr>
                </a:solidFill>
              </a:rPr>
              <a:t>We need your support! </a:t>
            </a:r>
          </a:p>
        </p:txBody>
      </p:sp>
    </p:spTree>
    <p:extLst>
      <p:ext uri="{BB962C8B-B14F-4D97-AF65-F5344CB8AC3E}">
        <p14:creationId xmlns:p14="http://schemas.microsoft.com/office/powerpoint/2010/main" val="3195952544"/>
      </p:ext>
    </p:extLst>
  </p:cSld>
  <p:clrMapOvr>
    <a:overrideClrMapping bg1="dk1" tx1="lt1" bg2="dk2" tx2="lt2" accent1="accent1" accent2="accent2" accent3="accent3" accent4="accent4" accent5="accent5" accent6="accent6" hlink="hlink" folHlink="folHlink"/>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1820-9D5D-894C-8BBA-B890471C496F}"/>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How the project  originated </a:t>
            </a:r>
          </a:p>
        </p:txBody>
      </p:sp>
      <p:sp>
        <p:nvSpPr>
          <p:cNvPr id="3" name="Content Placeholder 2">
            <a:extLst>
              <a:ext uri="{FF2B5EF4-FFF2-40B4-BE49-F238E27FC236}">
                <a16:creationId xmlns:a16="http://schemas.microsoft.com/office/drawing/2014/main" id="{CDB52D86-78E9-4145-9047-A109FD13A236}"/>
              </a:ext>
            </a:extLst>
          </p:cNvPr>
          <p:cNvSpPr>
            <a:spLocks noGrp="1"/>
          </p:cNvSpPr>
          <p:nvPr>
            <p:ph sz="half" idx="1"/>
          </p:nvPr>
        </p:nvSpPr>
        <p:spPr>
          <a:xfrm>
            <a:off x="838200" y="2333297"/>
            <a:ext cx="4619621" cy="3843666"/>
          </a:xfrm>
        </p:spPr>
        <p:txBody>
          <a:bodyPr vert="horz" lIns="91440" tIns="45720" rIns="91440" bIns="45720" rtlCol="0">
            <a:normAutofit/>
          </a:bodyPr>
          <a:lstStyle/>
          <a:p>
            <a:pPr marL="0" indent="0">
              <a:buNone/>
            </a:pPr>
            <a:r>
              <a:rPr lang="en-US" sz="1300" dirty="0"/>
              <a:t>Gadsden County Sheriff’s Office sought to stem the rise of individuals entering the Gadsden County jail with substance abuse and or mental health issues, indicating that nearly 40% of the current inmates suffered from one or both of these conditions.  We applied and received funding from the Department of Children and Families to assist these individuals in overcoming their substance abuse and mental health challenges. As result of these efforts, the Gadsden County Criminal Justice Diversionary Program was established in the Spring of 2020.  </a:t>
            </a:r>
          </a:p>
          <a:p>
            <a:pPr marL="0" indent="0">
              <a:buNone/>
            </a:pPr>
            <a:r>
              <a:rPr lang="en-US" sz="1300" b="1" i="1" dirty="0"/>
              <a:t>Vision</a:t>
            </a:r>
            <a:endParaRPr lang="en-US" sz="1300" dirty="0"/>
          </a:p>
          <a:p>
            <a:pPr marL="0" indent="0">
              <a:buNone/>
            </a:pPr>
            <a:r>
              <a:rPr lang="en-US" sz="1300" dirty="0"/>
              <a:t>To produce a functional, comprehensive, and collaborative recovery-oriented system of care that promotes healthy living, community safety and stability</a:t>
            </a:r>
          </a:p>
          <a:p>
            <a:pPr marL="0" indent="0">
              <a:buNone/>
            </a:pPr>
            <a:r>
              <a:rPr lang="en-US" sz="1300" b="1" i="1" dirty="0"/>
              <a:t>Goal</a:t>
            </a:r>
            <a:endParaRPr lang="en-US" sz="1300" dirty="0"/>
          </a:p>
          <a:p>
            <a:pPr marL="0" indent="0">
              <a:buNone/>
            </a:pPr>
            <a:r>
              <a:rPr lang="en-US" sz="1300" dirty="0"/>
              <a:t>To divert persons with substance abuse disorders and co-occurring substance use and mental health disorders from incarceration and further involvement in the criminal justice system.</a:t>
            </a:r>
          </a:p>
          <a:p>
            <a:pPr marL="0"/>
            <a:endParaRPr lang="en-US" sz="1300" dirty="0"/>
          </a:p>
        </p:txBody>
      </p:sp>
      <p:pic>
        <p:nvPicPr>
          <p:cNvPr id="6" name="Content Placeholder 5">
            <a:extLst>
              <a:ext uri="{FF2B5EF4-FFF2-40B4-BE49-F238E27FC236}">
                <a16:creationId xmlns:a16="http://schemas.microsoft.com/office/drawing/2014/main" id="{11F1BF80-8E2D-7F43-A395-9886181946BC}"/>
              </a:ext>
            </a:extLst>
          </p:cNvPr>
          <p:cNvPicPr>
            <a:picLocks noGrp="1" noChangeAspect="1"/>
          </p:cNvPicPr>
          <p:nvPr>
            <p:ph sz="half" idx="2"/>
          </p:nvPr>
        </p:nvPicPr>
        <p:blipFill rotWithShape="1">
          <a:blip r:embed="rId3"/>
          <a:srcRect l="164" r="5840"/>
          <a:stretch/>
        </p:blipFill>
        <p:spPr>
          <a:xfrm>
            <a:off x="6229215" y="0"/>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2605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8336-2340-B54E-9045-669582360C97}"/>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Services Offered</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40C504-F4D2-274D-89EE-BF0A593D74B2}"/>
              </a:ext>
            </a:extLst>
          </p:cNvPr>
          <p:cNvSpPr>
            <a:spLocks noGrp="1"/>
          </p:cNvSpPr>
          <p:nvPr>
            <p:ph sz="half" idx="1"/>
          </p:nvPr>
        </p:nvSpPr>
        <p:spPr>
          <a:xfrm>
            <a:off x="4976030" y="963507"/>
            <a:ext cx="6250940" cy="2304627"/>
          </a:xfrm>
        </p:spPr>
        <p:txBody>
          <a:bodyPr anchor="b">
            <a:normAutofit/>
          </a:bodyPr>
          <a:lstStyle/>
          <a:p>
            <a:pPr marL="0" lvl="0" indent="0">
              <a:buNone/>
            </a:pPr>
            <a:r>
              <a:rPr lang="en-US" sz="1700" dirty="0">
                <a:latin typeface="Arial" panose="020B0604020202020204" pitchFamily="34" charset="0"/>
                <a:cs typeface="Arial" panose="020B0604020202020204" pitchFamily="34" charset="0"/>
              </a:rPr>
              <a:t>While detained in the Gadsden County Jail, clients are offered: </a:t>
            </a:r>
          </a:p>
          <a:p>
            <a:pPr marL="0" lvl="0" indent="0" algn="r">
              <a:buNone/>
            </a:pPr>
            <a:endParaRPr lang="en-US" sz="1400" dirty="0">
              <a:latin typeface="Arial" panose="020B0604020202020204" pitchFamily="34" charset="0"/>
              <a:cs typeface="Arial" panose="020B0604020202020204" pitchFamily="34" charset="0"/>
            </a:endParaRPr>
          </a:p>
          <a:p>
            <a:pPr lvl="1">
              <a:lnSpc>
                <a:spcPct val="100000"/>
              </a:lnSpc>
            </a:pPr>
            <a:r>
              <a:rPr lang="en-US" sz="1300" dirty="0">
                <a:latin typeface="Arial" panose="020B0604020202020204" pitchFamily="34" charset="0"/>
                <a:cs typeface="Arial" panose="020B0604020202020204" pitchFamily="34" charset="0"/>
              </a:rPr>
              <a:t>Individual Therapeutic Counseling Sessions</a:t>
            </a:r>
          </a:p>
          <a:p>
            <a:pPr lvl="1">
              <a:lnSpc>
                <a:spcPct val="100000"/>
              </a:lnSpc>
            </a:pPr>
            <a:r>
              <a:rPr lang="en-US" sz="1300" dirty="0">
                <a:latin typeface="Arial" panose="020B0604020202020204" pitchFamily="34" charset="0"/>
                <a:cs typeface="Arial" panose="020B0604020202020204" pitchFamily="34" charset="0"/>
              </a:rPr>
              <a:t>Psycho-educational Groups (Anger Management, Substance Abuse Prevention)</a:t>
            </a:r>
          </a:p>
          <a:p>
            <a:pPr lvl="1">
              <a:lnSpc>
                <a:spcPct val="100000"/>
              </a:lnSpc>
            </a:pPr>
            <a:r>
              <a:rPr lang="en-US" sz="1300" dirty="0">
                <a:latin typeface="Arial" panose="020B0604020202020204" pitchFamily="34" charset="0"/>
                <a:cs typeface="Arial" panose="020B0604020202020204" pitchFamily="34" charset="0"/>
              </a:rPr>
              <a:t>HIV/STD Prevention Services</a:t>
            </a:r>
          </a:p>
          <a:p>
            <a:pPr lvl="1">
              <a:lnSpc>
                <a:spcPct val="100000"/>
              </a:lnSpc>
            </a:pPr>
            <a:r>
              <a:rPr lang="en-US" sz="1300" dirty="0">
                <a:latin typeface="Arial" panose="020B0604020202020204" pitchFamily="34" charset="0"/>
                <a:cs typeface="Arial" panose="020B0604020202020204" pitchFamily="34" charset="0"/>
              </a:rPr>
              <a:t>Reentry Planning &amp; Care Coordination (Housing assistance, SSI/SSDI assistance, vocational assistance, etc.)</a:t>
            </a:r>
          </a:p>
          <a:p>
            <a:endParaRPr lang="en-US" sz="1400" dirty="0"/>
          </a:p>
        </p:txBody>
      </p:sp>
      <p:sp>
        <p:nvSpPr>
          <p:cNvPr id="4" name="Content Placeholder 3">
            <a:extLst>
              <a:ext uri="{FF2B5EF4-FFF2-40B4-BE49-F238E27FC236}">
                <a16:creationId xmlns:a16="http://schemas.microsoft.com/office/drawing/2014/main" id="{BC958116-636B-A94D-B661-4A6E5850AF85}"/>
              </a:ext>
            </a:extLst>
          </p:cNvPr>
          <p:cNvSpPr>
            <a:spLocks noGrp="1"/>
          </p:cNvSpPr>
          <p:nvPr>
            <p:ph sz="half" idx="2"/>
          </p:nvPr>
        </p:nvSpPr>
        <p:spPr>
          <a:xfrm>
            <a:off x="4976030" y="3589866"/>
            <a:ext cx="6250940" cy="2304628"/>
          </a:xfrm>
        </p:spPr>
        <p:txBody>
          <a:bodyPr>
            <a:normAutofit/>
          </a:bodyPr>
          <a:lstStyle/>
          <a:p>
            <a:pPr marL="0" indent="0">
              <a:buNone/>
            </a:pPr>
            <a:r>
              <a:rPr lang="en-US" sz="1700" dirty="0">
                <a:latin typeface="Arial" panose="020B0604020202020204" pitchFamily="34" charset="0"/>
                <a:cs typeface="Arial" panose="020B0604020202020204" pitchFamily="34" charset="0"/>
              </a:rPr>
              <a:t>When released into the community, clients are offered wrap around care, including:</a:t>
            </a:r>
          </a:p>
          <a:p>
            <a:pPr marL="0" indent="0">
              <a:buNone/>
            </a:pPr>
            <a:endParaRPr lang="en-US" sz="1700" dirty="0">
              <a:latin typeface="Arial" panose="020B0604020202020204" pitchFamily="34" charset="0"/>
              <a:cs typeface="Arial" panose="020B0604020202020204" pitchFamily="34" charset="0"/>
            </a:endParaRPr>
          </a:p>
          <a:p>
            <a:pPr lvl="1">
              <a:lnSpc>
                <a:spcPct val="100000"/>
              </a:lnSpc>
            </a:pPr>
            <a:r>
              <a:rPr lang="en-US" sz="1300" dirty="0">
                <a:latin typeface="Arial" panose="020B0604020202020204" pitchFamily="34" charset="0"/>
                <a:cs typeface="Arial" panose="020B0604020202020204" pitchFamily="34" charset="0"/>
              </a:rPr>
              <a:t>Care Coordination</a:t>
            </a:r>
          </a:p>
          <a:p>
            <a:pPr lvl="1">
              <a:lnSpc>
                <a:spcPct val="100000"/>
              </a:lnSpc>
            </a:pPr>
            <a:r>
              <a:rPr lang="en-US" sz="1300" dirty="0">
                <a:latin typeface="Arial" panose="020B0604020202020204" pitchFamily="34" charset="0"/>
                <a:cs typeface="Arial" panose="020B0604020202020204" pitchFamily="34" charset="0"/>
              </a:rPr>
              <a:t>Counseling</a:t>
            </a:r>
          </a:p>
          <a:p>
            <a:pPr lvl="1">
              <a:lnSpc>
                <a:spcPct val="100000"/>
              </a:lnSpc>
            </a:pPr>
            <a:r>
              <a:rPr lang="en-US" sz="1300" dirty="0">
                <a:latin typeface="Arial" panose="020B0604020202020204" pitchFamily="34" charset="0"/>
                <a:cs typeface="Arial" panose="020B0604020202020204" pitchFamily="34" charset="0"/>
              </a:rPr>
              <a:t>Crisis Care Outreach</a:t>
            </a:r>
          </a:p>
          <a:p>
            <a:endParaRPr lang="en-US" sz="1700" dirty="0"/>
          </a:p>
        </p:txBody>
      </p:sp>
    </p:spTree>
    <p:extLst>
      <p:ext uri="{BB962C8B-B14F-4D97-AF65-F5344CB8AC3E}">
        <p14:creationId xmlns:p14="http://schemas.microsoft.com/office/powerpoint/2010/main" val="3851109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E2F697-310D-4952-8D48-23857A958E4F}"/>
              </a:ext>
            </a:extLst>
          </p:cNvPr>
          <p:cNvSpPr>
            <a:spLocks noGrp="1"/>
          </p:cNvSpPr>
          <p:nvPr>
            <p:ph type="title"/>
          </p:nvPr>
        </p:nvSpPr>
        <p:spPr>
          <a:xfrm>
            <a:off x="643467" y="1698171"/>
            <a:ext cx="3962061" cy="4516360"/>
          </a:xfrm>
        </p:spPr>
        <p:txBody>
          <a:bodyPr anchor="t">
            <a:normAutofit/>
          </a:bodyPr>
          <a:lstStyle/>
          <a:p>
            <a:r>
              <a:rPr lang="en-US" sz="3600"/>
              <a:t>The Impact of the Gadsden County Criminal Justice Diversionary Program  </a:t>
            </a:r>
            <a:br>
              <a:rPr lang="en-US" sz="3600"/>
            </a:br>
            <a:endParaRPr lang="en-US" sz="360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54948B2-1ED9-48D4-BD0D-F5294393D1AD}"/>
              </a:ext>
            </a:extLst>
          </p:cNvPr>
          <p:cNvSpPr>
            <a:spLocks noGrp="1"/>
          </p:cNvSpPr>
          <p:nvPr>
            <p:ph idx="1"/>
          </p:nvPr>
        </p:nvSpPr>
        <p:spPr>
          <a:xfrm>
            <a:off x="5070020" y="1698170"/>
            <a:ext cx="6478513" cy="4516361"/>
          </a:xfrm>
        </p:spPr>
        <p:txBody>
          <a:bodyPr>
            <a:normAutofit/>
          </a:bodyPr>
          <a:lstStyle/>
          <a:p>
            <a:pPr marL="0" indent="0">
              <a:buNone/>
            </a:pPr>
            <a:r>
              <a:rPr lang="en-US" sz="2000" dirty="0"/>
              <a:t>During Program Year 1, Program Year 2, and the first quarter of Program Year 3, the GCCJDP has successfully enrolled and provided the following services:</a:t>
            </a:r>
          </a:p>
          <a:p>
            <a:endParaRPr lang="en-US" sz="2000" dirty="0"/>
          </a:p>
          <a:p>
            <a:r>
              <a:rPr lang="en-US" sz="2000" dirty="0"/>
              <a:t>95 Clients were enrolled in the program receiving services. </a:t>
            </a:r>
          </a:p>
          <a:p>
            <a:r>
              <a:rPr lang="en-US" sz="2000" dirty="0"/>
              <a:t>77 Clients were provided HIV/STD Prevention services  </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27956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CE79531-28C6-8984-28D2-DC67701FB8F9}"/>
              </a:ext>
            </a:extLst>
          </p:cNvPr>
          <p:cNvPicPr>
            <a:picLocks noChangeAspect="1"/>
          </p:cNvPicPr>
          <p:nvPr/>
        </p:nvPicPr>
        <p:blipFill rotWithShape="1">
          <a:blip r:embed="rId3"/>
          <a:srcRect/>
          <a:stretch/>
        </p:blipFill>
        <p:spPr>
          <a:xfrm>
            <a:off x="20" y="10"/>
            <a:ext cx="12191981" cy="6857990"/>
          </a:xfrm>
          <a:prstGeom prst="rect">
            <a:avLst/>
          </a:prstGeom>
        </p:spPr>
      </p:pic>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EA026B-8C45-4E8C-B53B-DE9E63BB7C0B}"/>
              </a:ext>
            </a:extLst>
          </p:cNvPr>
          <p:cNvSpPr>
            <a:spLocks noGrp="1"/>
          </p:cNvSpPr>
          <p:nvPr>
            <p:ph type="title"/>
          </p:nvPr>
        </p:nvSpPr>
        <p:spPr>
          <a:xfrm>
            <a:off x="643467" y="321734"/>
            <a:ext cx="6891186" cy="1135737"/>
          </a:xfrm>
        </p:spPr>
        <p:txBody>
          <a:bodyPr>
            <a:normAutofit/>
          </a:bodyPr>
          <a:lstStyle/>
          <a:p>
            <a:r>
              <a:rPr lang="en-US" sz="3600"/>
              <a:t>GCSO DIVERSIONARY PROGRAM COST SAVINGS</a:t>
            </a:r>
          </a:p>
        </p:txBody>
      </p:sp>
      <p:grpSp>
        <p:nvGrpSpPr>
          <p:cNvPr id="33" name="Group 3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4" name="Rectangle 3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Isosceles Triangle 3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7">
            <a:extLst>
              <a:ext uri="{FF2B5EF4-FFF2-40B4-BE49-F238E27FC236}">
                <a16:creationId xmlns:a16="http://schemas.microsoft.com/office/drawing/2014/main" id="{F9D577D6-604D-771F-BA8F-45E29CDEB130}"/>
              </a:ext>
            </a:extLst>
          </p:cNvPr>
          <p:cNvGraphicFramePr>
            <a:graphicFrameLocks noGrp="1"/>
          </p:cNvGraphicFramePr>
          <p:nvPr>
            <p:ph idx="1"/>
            <p:extLst>
              <p:ext uri="{D42A27DB-BD31-4B8C-83A1-F6EECF244321}">
                <p14:modId xmlns:p14="http://schemas.microsoft.com/office/powerpoint/2010/main" val="439929456"/>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9740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34C5A0-E8D3-4B04-A5B0-629C69FD50D5}"/>
              </a:ext>
            </a:extLst>
          </p:cNvPr>
          <p:cNvSpPr>
            <a:spLocks noGrp="1"/>
          </p:cNvSpPr>
          <p:nvPr>
            <p:ph type="title"/>
          </p:nvPr>
        </p:nvSpPr>
        <p:spPr>
          <a:xfrm>
            <a:off x="934872" y="982272"/>
            <a:ext cx="3388419" cy="4560970"/>
          </a:xfrm>
        </p:spPr>
        <p:txBody>
          <a:bodyPr>
            <a:normAutofit fontScale="90000"/>
          </a:bodyPr>
          <a:lstStyle/>
          <a:p>
            <a:r>
              <a:rPr lang="en-US" sz="4000" dirty="0">
                <a:solidFill>
                  <a:schemeClr val="bg1"/>
                </a:solidFill>
              </a:rPr>
              <a:t>We now aim to enhance substance abuse and mental health services before juveniles and adults are involved with the criminal justice system.</a:t>
            </a:r>
            <a:endParaRPr lang="en-US" sz="4000" dirty="0">
              <a:solidFill>
                <a:srgbClr val="FFFFFF"/>
              </a:solidFill>
            </a:endParaRPr>
          </a:p>
        </p:txBody>
      </p:sp>
      <p:sp>
        <p:nvSpPr>
          <p:cNvPr id="3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779DE7E5-486E-42D8-817A-BB48B8653311}"/>
              </a:ext>
            </a:extLst>
          </p:cNvPr>
          <p:cNvSpPr>
            <a:spLocks noGrp="1"/>
          </p:cNvSpPr>
          <p:nvPr>
            <p:ph idx="1"/>
          </p:nvPr>
        </p:nvSpPr>
        <p:spPr>
          <a:xfrm>
            <a:off x="5221862" y="1969186"/>
            <a:ext cx="5948831" cy="4334629"/>
          </a:xfrm>
        </p:spPr>
        <p:txBody>
          <a:bodyPr anchor="ctr">
            <a:normAutofit/>
            <a:scene3d>
              <a:camera prst="orthographicFront"/>
              <a:lightRig rig="soft" dir="t">
                <a:rot lat="0" lon="0" rev="15600000"/>
              </a:lightRig>
            </a:scene3d>
            <a:sp3d extrusionH="57150" prstMaterial="softEdge">
              <a:bevelT w="25400" h="38100"/>
            </a:sp3d>
          </a:bodyPr>
          <a:lstStyle/>
          <a:p>
            <a:pPr marL="0" indent="0">
              <a:buNone/>
            </a:pPr>
            <a:r>
              <a:rPr lang="en-US" sz="1600" b="1" u="sng" dirty="0">
                <a:ln/>
                <a:latin typeface="Tw Cen MT (Body)"/>
              </a:rPr>
              <a:t>Because..</a:t>
            </a:r>
            <a:r>
              <a:rPr lang="en-US" sz="1600" b="1" dirty="0">
                <a:ln/>
                <a:latin typeface="Tw Cen MT (Body)"/>
              </a:rPr>
              <a:t>.</a:t>
            </a:r>
          </a:p>
          <a:p>
            <a:r>
              <a:rPr lang="en-US" sz="1600" b="1" dirty="0">
                <a:ln/>
                <a:latin typeface="Tw Cen MT (Body)"/>
              </a:rPr>
              <a:t>Once a person with mental illness enters the criminal justice system, treatment becomes significantly more expensive.</a:t>
            </a:r>
          </a:p>
          <a:p>
            <a:endParaRPr lang="en-US" sz="1600" b="1" dirty="0">
              <a:ln/>
              <a:latin typeface="Tw Cen MT (Body)"/>
            </a:endParaRPr>
          </a:p>
          <a:p>
            <a:pPr>
              <a:buFont typeface="Arial" panose="020B0604020202020204" pitchFamily="34" charset="0"/>
              <a:buChar char="•"/>
            </a:pPr>
            <a:r>
              <a:rPr lang="en-US" sz="1600" b="1" dirty="0">
                <a:ln/>
                <a:latin typeface="Tw Cen MT (Body)"/>
              </a:rPr>
              <a:t>The deeper into the system an individual goes, the more expensive treatment becomes. The duration of treatment needed is also increased. </a:t>
            </a:r>
          </a:p>
          <a:p>
            <a:pPr marL="0" indent="0">
              <a:buNone/>
            </a:pPr>
            <a:endParaRPr lang="en-US" sz="1600" b="1" dirty="0">
              <a:ln/>
              <a:latin typeface="Tw Cen MT (Body)"/>
            </a:endParaRPr>
          </a:p>
          <a:p>
            <a:pPr>
              <a:buFont typeface="Arial" panose="020B0604020202020204" pitchFamily="34" charset="0"/>
              <a:buChar char="•"/>
            </a:pPr>
            <a:r>
              <a:rPr lang="en-US" sz="1600" b="1" dirty="0">
                <a:ln/>
                <a:latin typeface="Tw Cen MT (Body)"/>
              </a:rPr>
              <a:t>Expanding mental health services reduces recidivism to jails and to state hospitals.</a:t>
            </a:r>
          </a:p>
          <a:p>
            <a:pPr marL="0" indent="0">
              <a:buNone/>
            </a:pPr>
            <a:endParaRPr lang="en-US" sz="1600" b="1" dirty="0">
              <a:ln/>
              <a:latin typeface="Tw Cen MT (Body)"/>
            </a:endParaRPr>
          </a:p>
          <a:p>
            <a:pPr>
              <a:buFont typeface="Arial" panose="020B0604020202020204" pitchFamily="34" charset="0"/>
              <a:buChar char="•"/>
            </a:pPr>
            <a:r>
              <a:rPr lang="en-US" sz="1600" b="1" dirty="0">
                <a:ln/>
                <a:latin typeface="Tw Cen MT (Body)"/>
              </a:rPr>
              <a:t>Community based mental health care saves dollars and makes sense.  </a:t>
            </a:r>
          </a:p>
          <a:p>
            <a:endParaRPr lang="en-US" sz="1500" b="1" dirty="0">
              <a:ln/>
              <a:solidFill>
                <a:srgbClr val="FEFFFF"/>
              </a:solidFill>
            </a:endParaRPr>
          </a:p>
          <a:p>
            <a:endParaRPr lang="en-US" sz="1500" b="1" dirty="0">
              <a:ln/>
              <a:solidFill>
                <a:srgbClr val="FEFFFF"/>
              </a:solidFill>
            </a:endParaRPr>
          </a:p>
          <a:p>
            <a:pPr marL="0" indent="0">
              <a:buNone/>
            </a:pPr>
            <a:endParaRPr lang="en-US" sz="1500" b="1" dirty="0">
              <a:ln/>
              <a:solidFill>
                <a:srgbClr val="FEFFFF"/>
              </a:solidFill>
            </a:endParaRPr>
          </a:p>
        </p:txBody>
      </p:sp>
    </p:spTree>
    <p:extLst>
      <p:ext uri="{BB962C8B-B14F-4D97-AF65-F5344CB8AC3E}">
        <p14:creationId xmlns:p14="http://schemas.microsoft.com/office/powerpoint/2010/main" val="3352553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795D860-493B-EE47-9F78-33DF6558ED3C}"/>
              </a:ext>
            </a:extLst>
          </p:cNvPr>
          <p:cNvSpPr>
            <a:spLocks noGrp="1"/>
          </p:cNvSpPr>
          <p:nvPr>
            <p:ph type="title"/>
          </p:nvPr>
        </p:nvSpPr>
        <p:spPr>
          <a:xfrm>
            <a:off x="838201" y="643467"/>
            <a:ext cx="3888526" cy="1800526"/>
          </a:xfrm>
        </p:spPr>
        <p:txBody>
          <a:bodyPr>
            <a:normAutofit/>
          </a:bodyPr>
          <a:lstStyle/>
          <a:p>
            <a:r>
              <a:rPr lang="en-US" dirty="0"/>
              <a:t>Vision</a:t>
            </a:r>
            <a:br>
              <a:rPr lang="en-US" dirty="0"/>
            </a:br>
            <a:endParaRPr lang="en-US" dirty="0"/>
          </a:p>
        </p:txBody>
      </p:sp>
      <p:sp>
        <p:nvSpPr>
          <p:cNvPr id="3" name="Content Placeholder 2">
            <a:extLst>
              <a:ext uri="{FF2B5EF4-FFF2-40B4-BE49-F238E27FC236}">
                <a16:creationId xmlns:a16="http://schemas.microsoft.com/office/drawing/2014/main" id="{E89127A6-4DD4-1A4A-B90A-6FBDC0B4F37D}"/>
              </a:ext>
            </a:extLst>
          </p:cNvPr>
          <p:cNvSpPr>
            <a:spLocks noGrp="1"/>
          </p:cNvSpPr>
          <p:nvPr>
            <p:ph sz="quarter" idx="13"/>
          </p:nvPr>
        </p:nvSpPr>
        <p:spPr>
          <a:xfrm>
            <a:off x="838201" y="2623381"/>
            <a:ext cx="3888528" cy="3553581"/>
          </a:xfrm>
        </p:spPr>
        <p:txBody>
          <a:bodyPr>
            <a:normAutofit/>
          </a:bodyPr>
          <a:lstStyle/>
          <a:p>
            <a:pPr marL="0" indent="0">
              <a:buNone/>
            </a:pPr>
            <a:endParaRPr lang="en-US" sz="1900" dirty="0"/>
          </a:p>
          <a:p>
            <a:pPr marL="0" indent="0">
              <a:buNone/>
            </a:pPr>
            <a:endParaRPr lang="en-US" sz="1900" dirty="0"/>
          </a:p>
          <a:p>
            <a:pPr marL="0" indent="0">
              <a:buNone/>
            </a:pPr>
            <a:endParaRPr lang="en-US" sz="1900" dirty="0"/>
          </a:p>
          <a:p>
            <a:pPr marL="0" indent="0">
              <a:buNone/>
            </a:pPr>
            <a:r>
              <a:rPr lang="en-US" sz="1900" dirty="0"/>
              <a:t>To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produce a functional and comprehensive and </a:t>
            </a:r>
            <a:r>
              <a:rPr lang="en-US"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preventative</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juvenile behavioral health program for Gadsden County, providing mental health, substance abuse, and behavioral support services to help at-risk youth succeed in society and in school. </a:t>
            </a:r>
            <a:endParaRPr lang="en-US" sz="1900" dirty="0"/>
          </a:p>
        </p:txBody>
      </p:sp>
      <p:pic>
        <p:nvPicPr>
          <p:cNvPr id="5" name="Picture 4" descr="Clipart - olhar - the eye">
            <a:extLst>
              <a:ext uri="{FF2B5EF4-FFF2-40B4-BE49-F238E27FC236}">
                <a16:creationId xmlns:a16="http://schemas.microsoft.com/office/drawing/2014/main" id="{679F4095-4A2A-764A-9D94-3DA56B02ED3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00986" y="2191007"/>
            <a:ext cx="4747547" cy="2504330"/>
          </a:xfrm>
          <a:prstGeom prst="rect">
            <a:avLst/>
          </a:prstGeom>
        </p:spPr>
      </p:pic>
    </p:spTree>
    <p:extLst>
      <p:ext uri="{BB962C8B-B14F-4D97-AF65-F5344CB8AC3E}">
        <p14:creationId xmlns:p14="http://schemas.microsoft.com/office/powerpoint/2010/main" val="30848628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9973-B90D-C84D-8123-4E9DE3582207}"/>
              </a:ext>
            </a:extLst>
          </p:cNvPr>
          <p:cNvSpPr>
            <a:spLocks noGrp="1"/>
          </p:cNvSpPr>
          <p:nvPr>
            <p:ph type="title"/>
          </p:nvPr>
        </p:nvSpPr>
        <p:spPr>
          <a:xfrm>
            <a:off x="643467" y="321734"/>
            <a:ext cx="4970877" cy="1135737"/>
          </a:xfrm>
        </p:spPr>
        <p:txBody>
          <a:bodyPr>
            <a:normAutofit/>
          </a:bodyPr>
          <a:lstStyle/>
          <a:p>
            <a:r>
              <a:rPr lang="en-US" sz="3600" dirty="0"/>
              <a:t>GOALS </a:t>
            </a:r>
          </a:p>
        </p:txBody>
      </p:sp>
      <p:pic>
        <p:nvPicPr>
          <p:cNvPr id="5" name="Picture 4" descr="Hands holding each other's wrists and interlinked to form a circle">
            <a:extLst>
              <a:ext uri="{FF2B5EF4-FFF2-40B4-BE49-F238E27FC236}">
                <a16:creationId xmlns:a16="http://schemas.microsoft.com/office/drawing/2014/main" id="{A553F825-7836-433E-8518-D7FC62AEE054}"/>
              </a:ext>
            </a:extLst>
          </p:cNvPr>
          <p:cNvPicPr>
            <a:picLocks noChangeAspect="1"/>
          </p:cNvPicPr>
          <p:nvPr/>
        </p:nvPicPr>
        <p:blipFill rotWithShape="1">
          <a:blip r:embed="rId3"/>
          <a:srcRect l="17965" r="15285" b="1"/>
          <a:stretch/>
        </p:blipFill>
        <p:spPr>
          <a:xfrm>
            <a:off x="6255922" y="685726"/>
            <a:ext cx="5486548" cy="5486548"/>
          </a:xfrm>
          <a:custGeom>
            <a:avLst/>
            <a:gdLst/>
            <a:ahLst/>
            <a:cxnLst/>
            <a:rect l="l" t="t" r="r" b="b"/>
            <a:pathLst>
              <a:path w="4291285" h="4291285">
                <a:moveTo>
                  <a:pt x="2145643" y="0"/>
                </a:moveTo>
                <a:lnTo>
                  <a:pt x="4291285" y="2145643"/>
                </a:lnTo>
                <a:lnTo>
                  <a:pt x="2145643" y="4291285"/>
                </a:lnTo>
                <a:lnTo>
                  <a:pt x="0" y="2145643"/>
                </a:lnTo>
                <a:close/>
              </a:path>
            </a:pathLst>
          </a:custGeom>
        </p:spPr>
      </p:pic>
      <p:graphicFrame>
        <p:nvGraphicFramePr>
          <p:cNvPr id="7" name="Content Placeholder 10">
            <a:extLst>
              <a:ext uri="{FF2B5EF4-FFF2-40B4-BE49-F238E27FC236}">
                <a16:creationId xmlns:a16="http://schemas.microsoft.com/office/drawing/2014/main" id="{803F78F5-6B0C-4D64-9DB2-1305D098A2FA}"/>
              </a:ext>
            </a:extLst>
          </p:cNvPr>
          <p:cNvGraphicFramePr>
            <a:graphicFrameLocks noGrp="1"/>
          </p:cNvGraphicFramePr>
          <p:nvPr>
            <p:ph sz="quarter" idx="13"/>
            <p:extLst>
              <p:ext uri="{D42A27DB-BD31-4B8C-83A1-F6EECF244321}">
                <p14:modId xmlns:p14="http://schemas.microsoft.com/office/powerpoint/2010/main" val="3298793003"/>
              </p:ext>
            </p:extLst>
          </p:nvPr>
        </p:nvGraphicFramePr>
        <p:xfrm>
          <a:off x="364064" y="1773237"/>
          <a:ext cx="5818075" cy="331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0224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7D1C696-6AC5-C67B-3B8C-7B233AE4F949}"/>
              </a:ext>
            </a:extLst>
          </p:cNvPr>
          <p:cNvPicPr>
            <a:picLocks noChangeAspect="1"/>
          </p:cNvPicPr>
          <p:nvPr/>
        </p:nvPicPr>
        <p:blipFill rotWithShape="1">
          <a:blip r:embed="rId3"/>
          <a:srcRect l="19026" r="2" b="2"/>
          <a:stretch/>
        </p:blipFill>
        <p:spPr>
          <a:xfrm>
            <a:off x="0" y="0"/>
            <a:ext cx="4645025" cy="3146812"/>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9" name="Title 8">
            <a:extLst>
              <a:ext uri="{FF2B5EF4-FFF2-40B4-BE49-F238E27FC236}">
                <a16:creationId xmlns:a16="http://schemas.microsoft.com/office/drawing/2014/main" id="{AD781917-FA70-6546-9602-B9CE88057FB0}"/>
              </a:ext>
            </a:extLst>
          </p:cNvPr>
          <p:cNvSpPr>
            <a:spLocks noGrp="1"/>
          </p:cNvSpPr>
          <p:nvPr>
            <p:ph type="title"/>
          </p:nvPr>
        </p:nvSpPr>
        <p:spPr>
          <a:xfrm>
            <a:off x="471487" y="607582"/>
            <a:ext cx="3702050" cy="1156388"/>
          </a:xfrm>
        </p:spPr>
        <p:txBody>
          <a:bodyPr vert="horz" lIns="91440" tIns="45720" rIns="91440" bIns="45720" rtlCol="0" anchor="ctr">
            <a:normAutofit/>
          </a:bodyPr>
          <a:lstStyle/>
          <a:p>
            <a:pPr algn="l"/>
            <a:r>
              <a:rPr lang="en-US" dirty="0"/>
              <a:t>SHARED RESPONSIBILITY </a:t>
            </a:r>
          </a:p>
        </p:txBody>
      </p:sp>
      <p:sp>
        <p:nvSpPr>
          <p:cNvPr id="10" name="Text Placeholder 9">
            <a:extLst>
              <a:ext uri="{FF2B5EF4-FFF2-40B4-BE49-F238E27FC236}">
                <a16:creationId xmlns:a16="http://schemas.microsoft.com/office/drawing/2014/main" id="{30E1808B-2519-CC41-A1E8-FC459D85EFEB}"/>
              </a:ext>
            </a:extLst>
          </p:cNvPr>
          <p:cNvSpPr>
            <a:spLocks noGrp="1"/>
          </p:cNvSpPr>
          <p:nvPr>
            <p:ph type="body" sz="half" idx="2"/>
          </p:nvPr>
        </p:nvSpPr>
        <p:spPr>
          <a:xfrm>
            <a:off x="4959625" y="1110887"/>
            <a:ext cx="5595731" cy="4842651"/>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Youth who are identified as at-risk because of their behavioral health issues often have multiple unmet needs.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Gadsden County Sheriff’s Office will adapt the concept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“it takes a village to raise a child!”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adopting this concept, we will require assistance from DCF to engage the following stakeholders in this effort: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Parents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School Officials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Behavioral Health Providers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Substance Abuse Treatment Providers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Community Partners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Department of Juvenile Justice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85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1014</Words>
  <Application>Microsoft Office PowerPoint</Application>
  <PresentationFormat>Widescreen</PresentationFormat>
  <Paragraphs>110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Tw Cen MT (Body)</vt:lpstr>
      <vt:lpstr>Office Theme</vt:lpstr>
      <vt:lpstr>Gadsden County Criminal Justice Diversionary Project (GCCJDP)</vt:lpstr>
      <vt:lpstr>How the project  originated </vt:lpstr>
      <vt:lpstr>Services Offered</vt:lpstr>
      <vt:lpstr>The Impact of the Gadsden County Criminal Justice Diversionary Program   </vt:lpstr>
      <vt:lpstr>GCSO DIVERSIONARY PROGRAM COST SAVINGS</vt:lpstr>
      <vt:lpstr>We now aim to enhance substance abuse and mental health services before juveniles and adults are involved with the criminal justice system.</vt:lpstr>
      <vt:lpstr>Vision </vt:lpstr>
      <vt:lpstr>GOALS </vt:lpstr>
      <vt:lpstr>SHARED RESPONSIBILITY </vt:lpstr>
      <vt:lpstr>FUTURE SERVICES FOR AT-RISK YOUTH IN GADSDEN COUNTY </vt:lpstr>
      <vt:lpstr>Prevention is the way forward.  We need your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Gadsden County Criminal Justice Diversionary Project (GCCJDP) (August 24-25 2022)</dc:title>
  <dc:creator>Princess Ruffin</dc:creator>
  <cp:lastModifiedBy>VanDyke, Misty N</cp:lastModifiedBy>
  <cp:revision>16</cp:revision>
  <dcterms:created xsi:type="dcterms:W3CDTF">2022-06-03T03:50:23Z</dcterms:created>
  <dcterms:modified xsi:type="dcterms:W3CDTF">2025-06-06T12:55:30Z</dcterms:modified>
</cp:coreProperties>
</file>