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9" r:id="rId4"/>
    <p:sldMasterId id="2147483746" r:id="rId5"/>
  </p:sldMasterIdLst>
  <p:notesMasterIdLst>
    <p:notesMasterId r:id="rId15"/>
  </p:notesMasterIdLst>
  <p:handoutMasterIdLst>
    <p:handoutMasterId r:id="rId16"/>
  </p:handoutMasterIdLst>
  <p:sldIdLst>
    <p:sldId id="256" r:id="rId6"/>
    <p:sldId id="257" r:id="rId7"/>
    <p:sldId id="282" r:id="rId8"/>
    <p:sldId id="284" r:id="rId9"/>
    <p:sldId id="258" r:id="rId10"/>
    <p:sldId id="280" r:id="rId11"/>
    <p:sldId id="285" r:id="rId12"/>
    <p:sldId id="283" r:id="rId13"/>
    <p:sldId id="273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60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34" autoAdjust="0"/>
  </p:normalViewPr>
  <p:slideViewPr>
    <p:cSldViewPr snapToGrid="0">
      <p:cViewPr varScale="1">
        <p:scale>
          <a:sx n="121" d="100"/>
          <a:sy n="121" d="100"/>
        </p:scale>
        <p:origin x="51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50" d="100"/>
          <a:sy n="50" d="100"/>
        </p:scale>
        <p:origin x="3403" y="3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0A4241-EE9F-4C68-BBB9-DD3BF62CFD2C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45006C0-BE4A-4241-836B-7474C80F7951}">
      <dgm:prSet/>
      <dgm:spPr/>
      <dgm:t>
        <a:bodyPr/>
        <a:lstStyle/>
        <a:p>
          <a:r>
            <a:rPr lang="en-US" dirty="0"/>
            <a:t>Introduction</a:t>
          </a:r>
        </a:p>
      </dgm:t>
    </dgm:pt>
    <dgm:pt modelId="{9F731C56-B47A-42D6-8EA0-DBB0B42F3FFC}" type="parTrans" cxnId="{2A9D03A5-4247-442E-8B69-8BEB92FA9BF9}">
      <dgm:prSet/>
      <dgm:spPr/>
      <dgm:t>
        <a:bodyPr/>
        <a:lstStyle/>
        <a:p>
          <a:endParaRPr lang="en-US" sz="1800"/>
        </a:p>
      </dgm:t>
    </dgm:pt>
    <dgm:pt modelId="{02DAEB8F-FC83-4FE7-81E4-1B4837765E26}" type="sibTrans" cxnId="{2A9D03A5-4247-442E-8B69-8BEB92FA9BF9}">
      <dgm:prSet/>
      <dgm:spPr/>
      <dgm:t>
        <a:bodyPr/>
        <a:lstStyle/>
        <a:p>
          <a:endParaRPr lang="en-US"/>
        </a:p>
      </dgm:t>
    </dgm:pt>
    <dgm:pt modelId="{AB08B6C4-C1A1-4F07-B933-7690AED763D5}">
      <dgm:prSet/>
      <dgm:spPr/>
      <dgm:t>
        <a:bodyPr/>
        <a:lstStyle/>
        <a:p>
          <a:r>
            <a:rPr lang="en-US" dirty="0"/>
            <a:t>Eligibility </a:t>
          </a:r>
        </a:p>
      </dgm:t>
    </dgm:pt>
    <dgm:pt modelId="{C5CBBCFB-412A-42FD-8DC1-EAA924576B76}" type="parTrans" cxnId="{23A15179-0F1B-4407-99F0-2E855A3C0D8D}">
      <dgm:prSet/>
      <dgm:spPr/>
      <dgm:t>
        <a:bodyPr/>
        <a:lstStyle/>
        <a:p>
          <a:endParaRPr lang="en-US" sz="1800"/>
        </a:p>
      </dgm:t>
    </dgm:pt>
    <dgm:pt modelId="{8ECADA81-32AF-45E5-B4BC-4E6B50042093}" type="sibTrans" cxnId="{23A15179-0F1B-4407-99F0-2E855A3C0D8D}">
      <dgm:prSet/>
      <dgm:spPr/>
      <dgm:t>
        <a:bodyPr/>
        <a:lstStyle/>
        <a:p>
          <a:endParaRPr lang="en-US"/>
        </a:p>
      </dgm:t>
    </dgm:pt>
    <dgm:pt modelId="{05CD8E73-8452-4398-BAC8-C71A5E25DFE8}">
      <dgm:prSet/>
      <dgm:spPr/>
      <dgm:t>
        <a:bodyPr/>
        <a:lstStyle/>
        <a:p>
          <a:r>
            <a:rPr lang="en-US" dirty="0"/>
            <a:t>Services</a:t>
          </a:r>
        </a:p>
      </dgm:t>
    </dgm:pt>
    <dgm:pt modelId="{172520D0-8FE3-4DB9-A431-1602B6CD62FC}" type="parTrans" cxnId="{6E615F50-D79B-46E0-8F93-A00B4597CA83}">
      <dgm:prSet/>
      <dgm:spPr/>
      <dgm:t>
        <a:bodyPr/>
        <a:lstStyle/>
        <a:p>
          <a:endParaRPr lang="en-US" sz="1800"/>
        </a:p>
      </dgm:t>
    </dgm:pt>
    <dgm:pt modelId="{687F1261-C31D-41A4-82CE-D857803949F3}" type="sibTrans" cxnId="{6E615F50-D79B-46E0-8F93-A00B4597CA83}">
      <dgm:prSet/>
      <dgm:spPr/>
      <dgm:t>
        <a:bodyPr/>
        <a:lstStyle/>
        <a:p>
          <a:endParaRPr lang="en-US"/>
        </a:p>
      </dgm:t>
    </dgm:pt>
    <dgm:pt modelId="{4B92F01C-8EDC-4443-A3E7-5254F9B5FFA2}">
      <dgm:prSet/>
      <dgm:spPr/>
      <dgm:t>
        <a:bodyPr/>
        <a:lstStyle/>
        <a:p>
          <a:r>
            <a:rPr lang="en-US" dirty="0"/>
            <a:t>Forensic Residential Program Services</a:t>
          </a:r>
        </a:p>
      </dgm:t>
    </dgm:pt>
    <dgm:pt modelId="{85626165-ABFF-4711-8789-EEE5C666CBEB}" type="parTrans" cxnId="{1FAC8CE0-0FA2-4EFF-86AD-CEFD9B98C2F2}">
      <dgm:prSet/>
      <dgm:spPr/>
      <dgm:t>
        <a:bodyPr/>
        <a:lstStyle/>
        <a:p>
          <a:endParaRPr lang="en-US"/>
        </a:p>
      </dgm:t>
    </dgm:pt>
    <dgm:pt modelId="{2A82AC18-A0B9-4787-B885-0E2B1EFC8B81}" type="sibTrans" cxnId="{1FAC8CE0-0FA2-4EFF-86AD-CEFD9B98C2F2}">
      <dgm:prSet/>
      <dgm:spPr/>
      <dgm:t>
        <a:bodyPr/>
        <a:lstStyle/>
        <a:p>
          <a:endParaRPr lang="en-US"/>
        </a:p>
        <a:p>
          <a:endParaRPr lang="en-US"/>
        </a:p>
      </dgm:t>
    </dgm:pt>
    <dgm:pt modelId="{B7F67DC1-C23F-465A-9DD3-AFC6C47EF3A2}">
      <dgm:prSet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/>
            <a:t>Referral, Screening and Admission Process</a:t>
          </a:r>
        </a:p>
      </dgm:t>
    </dgm:pt>
    <dgm:pt modelId="{C0B5BB5D-5EB5-4A50-8C34-A9F387EDB54C}" type="parTrans" cxnId="{D356B5A3-DC68-495C-9827-8D4B0A73D9C8}">
      <dgm:prSet/>
      <dgm:spPr/>
      <dgm:t>
        <a:bodyPr/>
        <a:lstStyle/>
        <a:p>
          <a:endParaRPr lang="en-US"/>
        </a:p>
      </dgm:t>
    </dgm:pt>
    <dgm:pt modelId="{C3CEAC02-06EB-4162-B7EB-F912946BFC7E}" type="sibTrans" cxnId="{D356B5A3-DC68-495C-9827-8D4B0A73D9C8}">
      <dgm:prSet/>
      <dgm:spPr/>
      <dgm:t>
        <a:bodyPr/>
        <a:lstStyle/>
        <a:p>
          <a:endParaRPr lang="en-US"/>
        </a:p>
        <a:p>
          <a:endParaRPr lang="en-US"/>
        </a:p>
      </dgm:t>
    </dgm:pt>
    <dgm:pt modelId="{4E924320-62DD-4CA5-9AAF-4973B9DBB672}" type="pres">
      <dgm:prSet presAssocID="{A70A4241-EE9F-4C68-BBB9-DD3BF62CFD2C}" presName="outerComposite" presStyleCnt="0">
        <dgm:presLayoutVars>
          <dgm:chMax val="5"/>
          <dgm:dir/>
          <dgm:resizeHandles val="exact"/>
        </dgm:presLayoutVars>
      </dgm:prSet>
      <dgm:spPr/>
    </dgm:pt>
    <dgm:pt modelId="{D779C0C3-7C3A-4F3E-AF49-4EF139F256D7}" type="pres">
      <dgm:prSet presAssocID="{A70A4241-EE9F-4C68-BBB9-DD3BF62CFD2C}" presName="dummyMaxCanvas" presStyleCnt="0">
        <dgm:presLayoutVars/>
      </dgm:prSet>
      <dgm:spPr/>
    </dgm:pt>
    <dgm:pt modelId="{9E49036E-25AC-446E-9422-F9BFA20B6007}" type="pres">
      <dgm:prSet presAssocID="{A70A4241-EE9F-4C68-BBB9-DD3BF62CFD2C}" presName="FiveNodes_1" presStyleLbl="node1" presStyleIdx="0" presStyleCnt="5" custLinFactNeighborY="-1216">
        <dgm:presLayoutVars>
          <dgm:bulletEnabled val="1"/>
        </dgm:presLayoutVars>
      </dgm:prSet>
      <dgm:spPr/>
    </dgm:pt>
    <dgm:pt modelId="{F4F67142-B739-4295-8C35-3255D1AE9905}" type="pres">
      <dgm:prSet presAssocID="{A70A4241-EE9F-4C68-BBB9-DD3BF62CFD2C}" presName="FiveNodes_2" presStyleLbl="node1" presStyleIdx="1" presStyleCnt="5">
        <dgm:presLayoutVars>
          <dgm:bulletEnabled val="1"/>
        </dgm:presLayoutVars>
      </dgm:prSet>
      <dgm:spPr/>
    </dgm:pt>
    <dgm:pt modelId="{16885C86-A505-47F5-BF75-63A7E7CD1716}" type="pres">
      <dgm:prSet presAssocID="{A70A4241-EE9F-4C68-BBB9-DD3BF62CFD2C}" presName="FiveNodes_3" presStyleLbl="node1" presStyleIdx="2" presStyleCnt="5">
        <dgm:presLayoutVars>
          <dgm:bulletEnabled val="1"/>
        </dgm:presLayoutVars>
      </dgm:prSet>
      <dgm:spPr/>
    </dgm:pt>
    <dgm:pt modelId="{9BA5F171-4586-4A16-8567-2F639BB742B7}" type="pres">
      <dgm:prSet presAssocID="{A70A4241-EE9F-4C68-BBB9-DD3BF62CFD2C}" presName="FiveNodes_4" presStyleLbl="node1" presStyleIdx="3" presStyleCnt="5">
        <dgm:presLayoutVars>
          <dgm:bulletEnabled val="1"/>
        </dgm:presLayoutVars>
      </dgm:prSet>
      <dgm:spPr/>
    </dgm:pt>
    <dgm:pt modelId="{2FC8BA6B-24E1-440E-A686-5B155B75F27D}" type="pres">
      <dgm:prSet presAssocID="{A70A4241-EE9F-4C68-BBB9-DD3BF62CFD2C}" presName="FiveNodes_5" presStyleLbl="node1" presStyleIdx="4" presStyleCnt="5">
        <dgm:presLayoutVars>
          <dgm:bulletEnabled val="1"/>
        </dgm:presLayoutVars>
      </dgm:prSet>
      <dgm:spPr/>
    </dgm:pt>
    <dgm:pt modelId="{B5E8B75D-CAF5-4B1C-8524-A64D8568D2C2}" type="pres">
      <dgm:prSet presAssocID="{A70A4241-EE9F-4C68-BBB9-DD3BF62CFD2C}" presName="FiveConn_1-2" presStyleLbl="fgAccFollowNode1" presStyleIdx="0" presStyleCnt="4">
        <dgm:presLayoutVars>
          <dgm:bulletEnabled val="1"/>
        </dgm:presLayoutVars>
      </dgm:prSet>
      <dgm:spPr/>
    </dgm:pt>
    <dgm:pt modelId="{6D1AE811-5907-4E8D-8EE3-21038139659C}" type="pres">
      <dgm:prSet presAssocID="{A70A4241-EE9F-4C68-BBB9-DD3BF62CFD2C}" presName="FiveConn_2-3" presStyleLbl="fgAccFollowNode1" presStyleIdx="1" presStyleCnt="4">
        <dgm:presLayoutVars>
          <dgm:bulletEnabled val="1"/>
        </dgm:presLayoutVars>
      </dgm:prSet>
      <dgm:spPr/>
    </dgm:pt>
    <dgm:pt modelId="{DF07417C-BCF8-48EC-8F73-FF791C7A9BA4}" type="pres">
      <dgm:prSet presAssocID="{A70A4241-EE9F-4C68-BBB9-DD3BF62CFD2C}" presName="FiveConn_3-4" presStyleLbl="fgAccFollowNode1" presStyleIdx="2" presStyleCnt="4">
        <dgm:presLayoutVars>
          <dgm:bulletEnabled val="1"/>
        </dgm:presLayoutVars>
      </dgm:prSet>
      <dgm:spPr/>
    </dgm:pt>
    <dgm:pt modelId="{8AD93898-652D-41C4-8843-E3813C9B8B1E}" type="pres">
      <dgm:prSet presAssocID="{A70A4241-EE9F-4C68-BBB9-DD3BF62CFD2C}" presName="FiveConn_4-5" presStyleLbl="fgAccFollowNode1" presStyleIdx="3" presStyleCnt="4">
        <dgm:presLayoutVars>
          <dgm:bulletEnabled val="1"/>
        </dgm:presLayoutVars>
      </dgm:prSet>
      <dgm:spPr/>
    </dgm:pt>
    <dgm:pt modelId="{3EC32AFC-C487-48CB-B244-77E9AAA9A0CC}" type="pres">
      <dgm:prSet presAssocID="{A70A4241-EE9F-4C68-BBB9-DD3BF62CFD2C}" presName="FiveNodes_1_text" presStyleLbl="node1" presStyleIdx="4" presStyleCnt="5">
        <dgm:presLayoutVars>
          <dgm:bulletEnabled val="1"/>
        </dgm:presLayoutVars>
      </dgm:prSet>
      <dgm:spPr/>
    </dgm:pt>
    <dgm:pt modelId="{C92A235E-11A7-4DDE-ABD8-F5F7767B151C}" type="pres">
      <dgm:prSet presAssocID="{A70A4241-EE9F-4C68-BBB9-DD3BF62CFD2C}" presName="FiveNodes_2_text" presStyleLbl="node1" presStyleIdx="4" presStyleCnt="5">
        <dgm:presLayoutVars>
          <dgm:bulletEnabled val="1"/>
        </dgm:presLayoutVars>
      </dgm:prSet>
      <dgm:spPr/>
    </dgm:pt>
    <dgm:pt modelId="{FE1F559B-0C7F-43A2-9D11-879CAD4102E6}" type="pres">
      <dgm:prSet presAssocID="{A70A4241-EE9F-4C68-BBB9-DD3BF62CFD2C}" presName="FiveNodes_3_text" presStyleLbl="node1" presStyleIdx="4" presStyleCnt="5">
        <dgm:presLayoutVars>
          <dgm:bulletEnabled val="1"/>
        </dgm:presLayoutVars>
      </dgm:prSet>
      <dgm:spPr/>
    </dgm:pt>
    <dgm:pt modelId="{29EC513E-BEDD-4E40-8042-87766A418C3F}" type="pres">
      <dgm:prSet presAssocID="{A70A4241-EE9F-4C68-BBB9-DD3BF62CFD2C}" presName="FiveNodes_4_text" presStyleLbl="node1" presStyleIdx="4" presStyleCnt="5">
        <dgm:presLayoutVars>
          <dgm:bulletEnabled val="1"/>
        </dgm:presLayoutVars>
      </dgm:prSet>
      <dgm:spPr/>
    </dgm:pt>
    <dgm:pt modelId="{AD695CB2-0239-410A-87B9-3C545ECD5DA9}" type="pres">
      <dgm:prSet presAssocID="{A70A4241-EE9F-4C68-BBB9-DD3BF62CFD2C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8C5AD904-57E3-4A1B-83FE-AA63A9DEBD2C}" type="presOf" srcId="{8ECADA81-32AF-45E5-B4BC-4E6B50042093}" destId="{DF07417C-BCF8-48EC-8F73-FF791C7A9BA4}" srcOrd="0" destOrd="0" presId="urn:microsoft.com/office/officeart/2005/8/layout/vProcess5"/>
    <dgm:cxn modelId="{3C148E11-D119-452A-89E5-1DD530C92B5A}" type="presOf" srcId="{AB08B6C4-C1A1-4F07-B933-7690AED763D5}" destId="{FE1F559B-0C7F-43A2-9D11-879CAD4102E6}" srcOrd="1" destOrd="0" presId="urn:microsoft.com/office/officeart/2005/8/layout/vProcess5"/>
    <dgm:cxn modelId="{B38A6733-538E-4099-95BE-B83546DEAE76}" type="presOf" srcId="{B7F67DC1-C23F-465A-9DD3-AFC6C47EF3A2}" destId="{9BA5F171-4586-4A16-8567-2F639BB742B7}" srcOrd="0" destOrd="0" presId="urn:microsoft.com/office/officeart/2005/8/layout/vProcess5"/>
    <dgm:cxn modelId="{A841634B-611D-40C0-A80D-D64B35B642D1}" type="presOf" srcId="{D45006C0-BE4A-4241-836B-7474C80F7951}" destId="{3EC32AFC-C487-48CB-B244-77E9AAA9A0CC}" srcOrd="1" destOrd="0" presId="urn:microsoft.com/office/officeart/2005/8/layout/vProcess5"/>
    <dgm:cxn modelId="{6E615F50-D79B-46E0-8F93-A00B4597CA83}" srcId="{A70A4241-EE9F-4C68-BBB9-DD3BF62CFD2C}" destId="{05CD8E73-8452-4398-BAC8-C71A5E25DFE8}" srcOrd="4" destOrd="0" parTransId="{172520D0-8FE3-4DB9-A431-1602B6CD62FC}" sibTransId="{687F1261-C31D-41A4-82CE-D857803949F3}"/>
    <dgm:cxn modelId="{23A15179-0F1B-4407-99F0-2E855A3C0D8D}" srcId="{A70A4241-EE9F-4C68-BBB9-DD3BF62CFD2C}" destId="{AB08B6C4-C1A1-4F07-B933-7690AED763D5}" srcOrd="2" destOrd="0" parTransId="{C5CBBCFB-412A-42FD-8DC1-EAA924576B76}" sibTransId="{8ECADA81-32AF-45E5-B4BC-4E6B50042093}"/>
    <dgm:cxn modelId="{E2E99F8D-6E9F-4E3D-9F27-1BDCE00B482F}" type="presOf" srcId="{02DAEB8F-FC83-4FE7-81E4-1B4837765E26}" destId="{B5E8B75D-CAF5-4B1C-8524-A64D8568D2C2}" srcOrd="0" destOrd="0" presId="urn:microsoft.com/office/officeart/2005/8/layout/vProcess5"/>
    <dgm:cxn modelId="{F52F2A98-AEC7-4FF5-AF2F-D651878B1618}" type="presOf" srcId="{A70A4241-EE9F-4C68-BBB9-DD3BF62CFD2C}" destId="{4E924320-62DD-4CA5-9AAF-4973B9DBB672}" srcOrd="0" destOrd="0" presId="urn:microsoft.com/office/officeart/2005/8/layout/vProcess5"/>
    <dgm:cxn modelId="{D356B5A3-DC68-495C-9827-8D4B0A73D9C8}" srcId="{A70A4241-EE9F-4C68-BBB9-DD3BF62CFD2C}" destId="{B7F67DC1-C23F-465A-9DD3-AFC6C47EF3A2}" srcOrd="3" destOrd="0" parTransId="{C0B5BB5D-5EB5-4A50-8C34-A9F387EDB54C}" sibTransId="{C3CEAC02-06EB-4162-B7EB-F912946BFC7E}"/>
    <dgm:cxn modelId="{2A9D03A5-4247-442E-8B69-8BEB92FA9BF9}" srcId="{A70A4241-EE9F-4C68-BBB9-DD3BF62CFD2C}" destId="{D45006C0-BE4A-4241-836B-7474C80F7951}" srcOrd="0" destOrd="0" parTransId="{9F731C56-B47A-42D6-8EA0-DBB0B42F3FFC}" sibTransId="{02DAEB8F-FC83-4FE7-81E4-1B4837765E26}"/>
    <dgm:cxn modelId="{607AF5B3-E51E-416B-919E-FF27C154538B}" type="presOf" srcId="{AB08B6C4-C1A1-4F07-B933-7690AED763D5}" destId="{16885C86-A505-47F5-BF75-63A7E7CD1716}" srcOrd="0" destOrd="0" presId="urn:microsoft.com/office/officeart/2005/8/layout/vProcess5"/>
    <dgm:cxn modelId="{42DCEFB6-8026-4DE1-AFE4-A8E6EF2E7722}" type="presOf" srcId="{4B92F01C-8EDC-4443-A3E7-5254F9B5FFA2}" destId="{C92A235E-11A7-4DDE-ABD8-F5F7767B151C}" srcOrd="1" destOrd="0" presId="urn:microsoft.com/office/officeart/2005/8/layout/vProcess5"/>
    <dgm:cxn modelId="{0146FFB8-7717-48E3-B5CA-3BEE62CB9AD4}" type="presOf" srcId="{05CD8E73-8452-4398-BAC8-C71A5E25DFE8}" destId="{AD695CB2-0239-410A-87B9-3C545ECD5DA9}" srcOrd="1" destOrd="0" presId="urn:microsoft.com/office/officeart/2005/8/layout/vProcess5"/>
    <dgm:cxn modelId="{728B91D1-6853-45FC-81D2-CB7D70518596}" type="presOf" srcId="{4B92F01C-8EDC-4443-A3E7-5254F9B5FFA2}" destId="{F4F67142-B739-4295-8C35-3255D1AE9905}" srcOrd="0" destOrd="0" presId="urn:microsoft.com/office/officeart/2005/8/layout/vProcess5"/>
    <dgm:cxn modelId="{F2CCDDD7-38F3-4C85-8ED6-1543238505F5}" type="presOf" srcId="{05CD8E73-8452-4398-BAC8-C71A5E25DFE8}" destId="{2FC8BA6B-24E1-440E-A686-5B155B75F27D}" srcOrd="0" destOrd="0" presId="urn:microsoft.com/office/officeart/2005/8/layout/vProcess5"/>
    <dgm:cxn modelId="{1FAC8CE0-0FA2-4EFF-86AD-CEFD9B98C2F2}" srcId="{A70A4241-EE9F-4C68-BBB9-DD3BF62CFD2C}" destId="{4B92F01C-8EDC-4443-A3E7-5254F9B5FFA2}" srcOrd="1" destOrd="0" parTransId="{85626165-ABFF-4711-8789-EEE5C666CBEB}" sibTransId="{2A82AC18-A0B9-4787-B885-0E2B1EFC8B81}"/>
    <dgm:cxn modelId="{A0A86EE4-C660-4663-A074-76025C2213EE}" type="presOf" srcId="{D45006C0-BE4A-4241-836B-7474C80F7951}" destId="{9E49036E-25AC-446E-9422-F9BFA20B6007}" srcOrd="0" destOrd="0" presId="urn:microsoft.com/office/officeart/2005/8/layout/vProcess5"/>
    <dgm:cxn modelId="{3A35C6EB-08EB-4026-8C37-FD95A78DEDD1}" type="presOf" srcId="{B7F67DC1-C23F-465A-9DD3-AFC6C47EF3A2}" destId="{29EC513E-BEDD-4E40-8042-87766A418C3F}" srcOrd="1" destOrd="0" presId="urn:microsoft.com/office/officeart/2005/8/layout/vProcess5"/>
    <dgm:cxn modelId="{421C4AF4-4891-4C67-80FA-0F6C046965F9}" type="presOf" srcId="{C3CEAC02-06EB-4162-B7EB-F912946BFC7E}" destId="{8AD93898-652D-41C4-8843-E3813C9B8B1E}" srcOrd="0" destOrd="0" presId="urn:microsoft.com/office/officeart/2005/8/layout/vProcess5"/>
    <dgm:cxn modelId="{4B6688FB-0817-4844-BF1E-A9F2E6D6EF67}" type="presOf" srcId="{2A82AC18-A0B9-4787-B885-0E2B1EFC8B81}" destId="{6D1AE811-5907-4E8D-8EE3-21038139659C}" srcOrd="0" destOrd="0" presId="urn:microsoft.com/office/officeart/2005/8/layout/vProcess5"/>
    <dgm:cxn modelId="{A6D4CFAB-4C8B-4E4C-BBDC-83F6C4E9AFC9}" type="presParOf" srcId="{4E924320-62DD-4CA5-9AAF-4973B9DBB672}" destId="{D779C0C3-7C3A-4F3E-AF49-4EF139F256D7}" srcOrd="0" destOrd="0" presId="urn:microsoft.com/office/officeart/2005/8/layout/vProcess5"/>
    <dgm:cxn modelId="{DDFA7C5A-B7F5-4438-A9B9-52F2BF78EFE9}" type="presParOf" srcId="{4E924320-62DD-4CA5-9AAF-4973B9DBB672}" destId="{9E49036E-25AC-446E-9422-F9BFA20B6007}" srcOrd="1" destOrd="0" presId="urn:microsoft.com/office/officeart/2005/8/layout/vProcess5"/>
    <dgm:cxn modelId="{5A759C85-0888-40BC-B6F9-7E560B3D6E25}" type="presParOf" srcId="{4E924320-62DD-4CA5-9AAF-4973B9DBB672}" destId="{F4F67142-B739-4295-8C35-3255D1AE9905}" srcOrd="2" destOrd="0" presId="urn:microsoft.com/office/officeart/2005/8/layout/vProcess5"/>
    <dgm:cxn modelId="{110DD15C-F096-47F4-BD2F-B0C534FC7F06}" type="presParOf" srcId="{4E924320-62DD-4CA5-9AAF-4973B9DBB672}" destId="{16885C86-A505-47F5-BF75-63A7E7CD1716}" srcOrd="3" destOrd="0" presId="urn:microsoft.com/office/officeart/2005/8/layout/vProcess5"/>
    <dgm:cxn modelId="{C4523F1E-1682-4096-868E-0C1336188C00}" type="presParOf" srcId="{4E924320-62DD-4CA5-9AAF-4973B9DBB672}" destId="{9BA5F171-4586-4A16-8567-2F639BB742B7}" srcOrd="4" destOrd="0" presId="urn:microsoft.com/office/officeart/2005/8/layout/vProcess5"/>
    <dgm:cxn modelId="{F7511134-6178-4589-A45C-E1C4AB935622}" type="presParOf" srcId="{4E924320-62DD-4CA5-9AAF-4973B9DBB672}" destId="{2FC8BA6B-24E1-440E-A686-5B155B75F27D}" srcOrd="5" destOrd="0" presId="urn:microsoft.com/office/officeart/2005/8/layout/vProcess5"/>
    <dgm:cxn modelId="{61131094-EE75-418A-A3D0-1B17448AFA51}" type="presParOf" srcId="{4E924320-62DD-4CA5-9AAF-4973B9DBB672}" destId="{B5E8B75D-CAF5-4B1C-8524-A64D8568D2C2}" srcOrd="6" destOrd="0" presId="urn:microsoft.com/office/officeart/2005/8/layout/vProcess5"/>
    <dgm:cxn modelId="{22597D22-902E-48DA-82FA-D4FA7C98054D}" type="presParOf" srcId="{4E924320-62DD-4CA5-9AAF-4973B9DBB672}" destId="{6D1AE811-5907-4E8D-8EE3-21038139659C}" srcOrd="7" destOrd="0" presId="urn:microsoft.com/office/officeart/2005/8/layout/vProcess5"/>
    <dgm:cxn modelId="{5F827DC3-EAC0-4FCD-818F-F982262F09D8}" type="presParOf" srcId="{4E924320-62DD-4CA5-9AAF-4973B9DBB672}" destId="{DF07417C-BCF8-48EC-8F73-FF791C7A9BA4}" srcOrd="8" destOrd="0" presId="urn:microsoft.com/office/officeart/2005/8/layout/vProcess5"/>
    <dgm:cxn modelId="{F5751298-E93E-4A5B-ACC2-949B65F99A85}" type="presParOf" srcId="{4E924320-62DD-4CA5-9AAF-4973B9DBB672}" destId="{8AD93898-652D-41C4-8843-E3813C9B8B1E}" srcOrd="9" destOrd="0" presId="urn:microsoft.com/office/officeart/2005/8/layout/vProcess5"/>
    <dgm:cxn modelId="{07D7B8BF-2BF0-479D-AEB7-D546B2FA3BFD}" type="presParOf" srcId="{4E924320-62DD-4CA5-9AAF-4973B9DBB672}" destId="{3EC32AFC-C487-48CB-B244-77E9AAA9A0CC}" srcOrd="10" destOrd="0" presId="urn:microsoft.com/office/officeart/2005/8/layout/vProcess5"/>
    <dgm:cxn modelId="{19F0798F-C65D-420F-AEBA-DCFE977889DF}" type="presParOf" srcId="{4E924320-62DD-4CA5-9AAF-4973B9DBB672}" destId="{C92A235E-11A7-4DDE-ABD8-F5F7767B151C}" srcOrd="11" destOrd="0" presId="urn:microsoft.com/office/officeart/2005/8/layout/vProcess5"/>
    <dgm:cxn modelId="{ADFF702D-43C0-44CE-ACFB-317E22F253E9}" type="presParOf" srcId="{4E924320-62DD-4CA5-9AAF-4973B9DBB672}" destId="{FE1F559B-0C7F-43A2-9D11-879CAD4102E6}" srcOrd="12" destOrd="0" presId="urn:microsoft.com/office/officeart/2005/8/layout/vProcess5"/>
    <dgm:cxn modelId="{B2E293B9-6FB0-4DBC-915A-8E34F6329548}" type="presParOf" srcId="{4E924320-62DD-4CA5-9AAF-4973B9DBB672}" destId="{29EC513E-BEDD-4E40-8042-87766A418C3F}" srcOrd="13" destOrd="0" presId="urn:microsoft.com/office/officeart/2005/8/layout/vProcess5"/>
    <dgm:cxn modelId="{A6A245C8-0125-450C-88C6-100DBDD943E1}" type="presParOf" srcId="{4E924320-62DD-4CA5-9AAF-4973B9DBB672}" destId="{AD695CB2-0239-410A-87B9-3C545ECD5DA9}" srcOrd="14" destOrd="0" presId="urn:microsoft.com/office/officeart/2005/8/layout/vProcess5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49036E-25AC-446E-9422-F9BFA20B6007}">
      <dsp:nvSpPr>
        <dsp:cNvPr id="0" name=""/>
        <dsp:cNvSpPr/>
      </dsp:nvSpPr>
      <dsp:spPr>
        <a:xfrm>
          <a:off x="0" y="0"/>
          <a:ext cx="3989832" cy="7832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Introduction</a:t>
          </a:r>
        </a:p>
      </dsp:txBody>
      <dsp:txXfrm>
        <a:off x="22940" y="22940"/>
        <a:ext cx="3053015" cy="737360"/>
      </dsp:txXfrm>
    </dsp:sp>
    <dsp:sp modelId="{F4F67142-B739-4295-8C35-3255D1AE9905}">
      <dsp:nvSpPr>
        <dsp:cNvPr id="0" name=""/>
        <dsp:cNvSpPr/>
      </dsp:nvSpPr>
      <dsp:spPr>
        <a:xfrm>
          <a:off x="297942" y="892024"/>
          <a:ext cx="3989832" cy="7832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Forensic Residential Program Services</a:t>
          </a:r>
        </a:p>
      </dsp:txBody>
      <dsp:txXfrm>
        <a:off x="320882" y="914964"/>
        <a:ext cx="3136903" cy="737360"/>
      </dsp:txXfrm>
    </dsp:sp>
    <dsp:sp modelId="{16885C86-A505-47F5-BF75-63A7E7CD1716}">
      <dsp:nvSpPr>
        <dsp:cNvPr id="0" name=""/>
        <dsp:cNvSpPr/>
      </dsp:nvSpPr>
      <dsp:spPr>
        <a:xfrm>
          <a:off x="595883" y="1784048"/>
          <a:ext cx="3989832" cy="7832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Eligibility </a:t>
          </a:r>
        </a:p>
      </dsp:txBody>
      <dsp:txXfrm>
        <a:off x="618823" y="1806988"/>
        <a:ext cx="3136903" cy="737360"/>
      </dsp:txXfrm>
    </dsp:sp>
    <dsp:sp modelId="{9BA5F171-4586-4A16-8567-2F639BB742B7}">
      <dsp:nvSpPr>
        <dsp:cNvPr id="0" name=""/>
        <dsp:cNvSpPr/>
      </dsp:nvSpPr>
      <dsp:spPr>
        <a:xfrm>
          <a:off x="893826" y="2676072"/>
          <a:ext cx="3989832" cy="7832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900" kern="1200" dirty="0"/>
            <a:t>Referral, Screening and Admission Process</a:t>
          </a:r>
        </a:p>
      </dsp:txBody>
      <dsp:txXfrm>
        <a:off x="916766" y="2699012"/>
        <a:ext cx="3136903" cy="737360"/>
      </dsp:txXfrm>
    </dsp:sp>
    <dsp:sp modelId="{2FC8BA6B-24E1-440E-A686-5B155B75F27D}">
      <dsp:nvSpPr>
        <dsp:cNvPr id="0" name=""/>
        <dsp:cNvSpPr/>
      </dsp:nvSpPr>
      <dsp:spPr>
        <a:xfrm>
          <a:off x="1191767" y="3568097"/>
          <a:ext cx="3989832" cy="78324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Services</a:t>
          </a:r>
        </a:p>
      </dsp:txBody>
      <dsp:txXfrm>
        <a:off x="1214707" y="3591037"/>
        <a:ext cx="3136903" cy="737360"/>
      </dsp:txXfrm>
    </dsp:sp>
    <dsp:sp modelId="{B5E8B75D-CAF5-4B1C-8524-A64D8568D2C2}">
      <dsp:nvSpPr>
        <dsp:cNvPr id="0" name=""/>
        <dsp:cNvSpPr/>
      </dsp:nvSpPr>
      <dsp:spPr>
        <a:xfrm>
          <a:off x="3480725" y="572200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3595274" y="572200"/>
        <a:ext cx="280008" cy="383102"/>
      </dsp:txXfrm>
    </dsp:sp>
    <dsp:sp modelId="{6D1AE811-5907-4E8D-8EE3-21038139659C}">
      <dsp:nvSpPr>
        <dsp:cNvPr id="0" name=""/>
        <dsp:cNvSpPr/>
      </dsp:nvSpPr>
      <dsp:spPr>
        <a:xfrm>
          <a:off x="3778667" y="146422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893216" y="1464225"/>
        <a:ext cx="280008" cy="383102"/>
      </dsp:txXfrm>
    </dsp:sp>
    <dsp:sp modelId="{DF07417C-BCF8-48EC-8F73-FF791C7A9BA4}">
      <dsp:nvSpPr>
        <dsp:cNvPr id="0" name=""/>
        <dsp:cNvSpPr/>
      </dsp:nvSpPr>
      <dsp:spPr>
        <a:xfrm>
          <a:off x="4076609" y="2343195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4191158" y="2343195"/>
        <a:ext cx="280008" cy="383102"/>
      </dsp:txXfrm>
    </dsp:sp>
    <dsp:sp modelId="{8AD93898-652D-41C4-8843-E3813C9B8B1E}">
      <dsp:nvSpPr>
        <dsp:cNvPr id="0" name=""/>
        <dsp:cNvSpPr/>
      </dsp:nvSpPr>
      <dsp:spPr>
        <a:xfrm>
          <a:off x="4374551" y="3243922"/>
          <a:ext cx="509106" cy="50910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4489100" y="3243922"/>
        <a:ext cx="280008" cy="383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70DF988-5CAB-432B-8D0B-D8C3E059DFB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E356AA-AEFC-428A-8BD0-AA2D3C5918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7DEA4-367D-4080-83F2-8D3D2CA6B32A}" type="datetimeFigureOut">
              <a:rPr lang="en-US" smtClean="0"/>
              <a:t>6/6/2025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865BBC-F712-4550-A53A-E3704893E6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944CF1-DDB6-4D6E-8031-215AE90439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08541-035C-4B65-9610-76D15F8AC2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51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0E602-17AB-462D-97EB-415C7E6D4A8D}" type="datetimeFigureOut">
              <a:rPr lang="en-US" smtClean="0"/>
              <a:t>6/6/2025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CF3A1-9863-43A3-B39B-8E6FEFD6E2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6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CF3A1-9863-43A3-B39B-8E6FEFD6E20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941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CF3A1-9863-43A3-B39B-8E6FEFD6E20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80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CF3A1-9863-43A3-B39B-8E6FEFD6E20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46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id="{CCC507F7-3704-43E5-8864-7A3082ACC2AD}"/>
              </a:ext>
            </a:extLst>
          </p:cNvPr>
          <p:cNvGrpSpPr>
            <a:grpSpLocks/>
          </p:cNvGrpSpPr>
          <p:nvPr/>
        </p:nvGrpSpPr>
        <p:grpSpPr bwMode="auto">
          <a:xfrm>
            <a:off x="-10584" y="-7938"/>
            <a:ext cx="12227984" cy="6873876"/>
            <a:chOff x="-8466" y="-8468"/>
            <a:chExt cx="9171316" cy="687493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D2AD53A-E311-4272-A970-70B77CCAE005}"/>
                </a:ext>
              </a:extLst>
            </p:cNvPr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764BC69-E30B-4A08-B7E8-AE2D06BD9BDA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60B22E25-08E4-4734-AFEA-00A97AF90029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id="{4AFF6E02-515E-4D86-94E8-362329816605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2BAC3081-8689-4EDA-B711-0D490C446953}"/>
                </a:ext>
              </a:extLst>
            </p:cNvPr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14D64BA2-A169-4619-B71C-BA0CD1D13060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210702E7-BA96-4703-90CD-2666F10756A0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62E52449-FB01-4862-A583-3DE586B54CD8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5">
              <a:extLst>
                <a:ext uri="{FF2B5EF4-FFF2-40B4-BE49-F238E27FC236}">
                  <a16:creationId xmlns:a16="http://schemas.microsoft.com/office/drawing/2014/main" id="{77369E8A-9B4E-4F9A-A65E-8F4F309A5A99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7EEAB85A-791A-46F6-8C67-C0C597C052CE}"/>
                </a:ext>
              </a:extLst>
            </p:cNvPr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461" y="2404534"/>
            <a:ext cx="776895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461" y="4050835"/>
            <a:ext cx="776895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7F6C83DF-377C-41A2-8553-DEEF1F13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772F4-4AF5-464C-8292-698BB1E49FA0}" type="datetimeFigureOut">
              <a:rPr lang="en-US"/>
              <a:pPr>
                <a:defRPr/>
              </a:pPr>
              <a:t>6/6/2025</a:t>
            </a:fld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87E60C3-EBB7-40AC-9CB7-CB0D94A2F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520FC25-5917-4AD1-857E-7584CE4B7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580DF4-FA0F-484F-8DF5-2749028D55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72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4470400"/>
            <a:ext cx="846361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DA98D-9604-4502-B508-D524E5E76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F76D2-EE75-4D7C-8AFC-7ED66A62F835}" type="datetimeFigureOut">
              <a:rPr lang="en-US"/>
              <a:pPr>
                <a:defRPr/>
              </a:pPr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B2F7D-F839-48CC-A987-8CEF0DA80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47A19-F571-4C91-9F09-6A06C3875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EBEB8-5049-406C-9182-2E64F0C357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2594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678EAC2-5EE7-4DA5-9549-FD4025242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9FE0F5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4D894B-FA34-494A-8C11-D63F1B5DFC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9FE0F5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8099" y="3632200"/>
            <a:ext cx="72264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470400"/>
            <a:ext cx="846362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0EF4DB2-FA58-43D4-9DDA-387A35D742C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6EDBC-D895-4E1D-BD3B-A9735670161E}" type="datetimeFigureOut">
              <a:rPr lang="en-US"/>
              <a:pPr>
                <a:defRPr/>
              </a:pPr>
              <a:t>6/6/2025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D887FF5-59F3-42D2-B4A2-F2D618A9459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3EB6149-022E-46F7-BFD3-AE811E3E685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584E84-F0FB-41DD-AE94-BD5AB6DE65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4747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1931988"/>
            <a:ext cx="846362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1FFCF-8560-41DF-8BDA-EB4346D2A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4B9EF-63CE-4533-B716-E577CE8967E7}" type="datetimeFigureOut">
              <a:rPr lang="en-US"/>
              <a:pPr>
                <a:defRPr/>
              </a:pPr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188129-654D-4777-A65B-F6B71655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23659-59D6-46B5-829A-4BFDEBD1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E429D-E8E1-4CA5-A0C1-BEBB1DDDE8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181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CC8013F-D11C-4F41-A13F-7969E87A5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467" y="790575"/>
            <a:ext cx="6096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9FE0F5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9CB723-CB65-4F8A-BE8E-718FE83E0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7951" y="2886075"/>
            <a:ext cx="6096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9FE0F5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3180" y="609600"/>
            <a:ext cx="809624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108AC7D-2379-45AE-BAD3-865E85BEA57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19793-AA22-44B1-8A56-4D45D5C0924E}" type="datetimeFigureOut">
              <a:rPr lang="en-US"/>
              <a:pPr>
                <a:defRPr/>
              </a:pPr>
              <a:t>6/6/2025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A725DDA-2565-43C0-B110-95F61A177AF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0FF0516-8EB2-47BE-8A78-B4467883195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0AA052-C51A-43B4-9BF4-C39032F12A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1432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131" y="609600"/>
            <a:ext cx="8455287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2796" y="4013200"/>
            <a:ext cx="846362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EA65564-365A-4DB7-B6E8-FCD7D0B11AB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515E8-EC7C-45FA-BA07-701EBD1D3D6B}" type="datetimeFigureOut">
              <a:rPr lang="en-US"/>
              <a:pPr>
                <a:defRPr/>
              </a:pPr>
              <a:t>6/6/2025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A72DAA3-5819-4B3A-862F-A1C4EF7A27F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FF157C-76EF-4440-89DD-B00D8751AF8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83C25-D1DF-47C1-90B4-56B6A0FACC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496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1A3B5-0A14-4F7E-9355-200DCECA9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1FE35-7491-463E-9431-533C32AA4D72}" type="datetimeFigureOut">
              <a:rPr lang="en-US"/>
              <a:pPr>
                <a:defRPr/>
              </a:pPr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6327F-0AC3-4439-945A-1AAD61BBA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74CD0-DEC2-4C5C-8C54-CCB590D7D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77BD1-B9A9-4BEA-BE6B-233BDD7963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200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1"/>
            <a:ext cx="130508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99" y="609601"/>
            <a:ext cx="6926701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1FF117-4DF7-4F8C-87EC-4C60275DD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D94B0-1F3B-4717-9100-D4A82715E7E2}" type="datetimeFigureOut">
              <a:rPr lang="en-US"/>
              <a:pPr>
                <a:defRPr/>
              </a:pPr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4A75C-A769-4F5A-A59C-516C13024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CAABC-6D8C-4050-A33C-5325EE804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9520E-F9CA-46CE-BB9C-36393653D8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6671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279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B38F97-E6FD-401B-AAFF-7815C84FB45F}"/>
              </a:ext>
            </a:extLst>
          </p:cNvPr>
          <p:cNvSpPr/>
          <p:nvPr userDrawn="1"/>
        </p:nvSpPr>
        <p:spPr>
          <a:xfrm>
            <a:off x="4386000" y="0"/>
            <a:ext cx="3420000" cy="72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BA8BBC-D63E-4777-A9CF-800CB056A908}"/>
              </a:ext>
            </a:extLst>
          </p:cNvPr>
          <p:cNvSpPr/>
          <p:nvPr userDrawn="1"/>
        </p:nvSpPr>
        <p:spPr>
          <a:xfrm flipH="1">
            <a:off x="4026000" y="359999"/>
            <a:ext cx="360000" cy="36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21C066-3C5E-47A9-9FB9-B8FCC3CDCC5D}"/>
              </a:ext>
            </a:extLst>
          </p:cNvPr>
          <p:cNvSpPr/>
          <p:nvPr userDrawn="1"/>
        </p:nvSpPr>
        <p:spPr>
          <a:xfrm flipH="1">
            <a:off x="7806000" y="359999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D062DB-EE01-42AB-95CA-E11087EAAF68}"/>
              </a:ext>
            </a:extLst>
          </p:cNvPr>
          <p:cNvSpPr/>
          <p:nvPr userDrawn="1"/>
        </p:nvSpPr>
        <p:spPr>
          <a:xfrm>
            <a:off x="4386000" y="6498000"/>
            <a:ext cx="3420000" cy="36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7287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8068DE-3060-4C46-B302-B9610C9DF9FD}"/>
              </a:ext>
            </a:extLst>
          </p:cNvPr>
          <p:cNvSpPr/>
          <p:nvPr userDrawn="1"/>
        </p:nvSpPr>
        <p:spPr>
          <a:xfrm>
            <a:off x="5735687" y="5778000"/>
            <a:ext cx="720625" cy="1080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3335DF-6D18-4D3F-B319-7E755454FDEA}"/>
              </a:ext>
            </a:extLst>
          </p:cNvPr>
          <p:cNvSpPr/>
          <p:nvPr userDrawn="1"/>
        </p:nvSpPr>
        <p:spPr>
          <a:xfrm>
            <a:off x="5735688" y="0"/>
            <a:ext cx="720624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051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1C571-B919-4E81-BB8B-47B1F4845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5EEDF-FE36-4610-AD0E-8A294948A5E3}" type="datetimeFigureOut">
              <a:rPr lang="en-US"/>
              <a:pPr>
                <a:defRPr/>
              </a:pPr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69B86-D7E9-4E0C-9433-2B9DD53FD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95866-B792-41E7-9D49-61FA3979F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F6C54-6450-4999-B17A-B9ED3F3D62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6712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85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1349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8A48E1-4E34-40CD-97C7-00320E63AABA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89D827-1583-4435-84CE-C69CD3D45C38}"/>
              </a:ext>
            </a:extLst>
          </p:cNvPr>
          <p:cNvSpPr/>
          <p:nvPr userDrawn="1"/>
        </p:nvSpPr>
        <p:spPr>
          <a:xfrm>
            <a:off x="4065847" y="0"/>
            <a:ext cx="4060307" cy="1836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0C5FE8-FD5B-47AA-B771-D4C83A8E0D28}"/>
              </a:ext>
            </a:extLst>
          </p:cNvPr>
          <p:cNvSpPr/>
          <p:nvPr userDrawn="1"/>
        </p:nvSpPr>
        <p:spPr>
          <a:xfrm>
            <a:off x="4250406" y="5778000"/>
            <a:ext cx="3691188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F0D405F-8996-4470-8F56-004DAB2A5D14}"/>
              </a:ext>
            </a:extLst>
          </p:cNvPr>
          <p:cNvSpPr/>
          <p:nvPr userDrawn="1"/>
        </p:nvSpPr>
        <p:spPr>
          <a:xfrm>
            <a:off x="720000" y="720000"/>
            <a:ext cx="10753200" cy="5382000"/>
          </a:xfrm>
          <a:custGeom>
            <a:avLst/>
            <a:gdLst>
              <a:gd name="connsiteX0" fmla="*/ 0 w 10753200"/>
              <a:gd name="connsiteY0" fmla="*/ 0 h 5382000"/>
              <a:gd name="connsiteX1" fmla="*/ 2946000 w 10753200"/>
              <a:gd name="connsiteY1" fmla="*/ 0 h 5382000"/>
              <a:gd name="connsiteX2" fmla="*/ 2946000 w 10753200"/>
              <a:gd name="connsiteY2" fmla="*/ 745624 h 5382000"/>
              <a:gd name="connsiteX3" fmla="*/ 7806000 w 10753200"/>
              <a:gd name="connsiteY3" fmla="*/ 745624 h 5382000"/>
              <a:gd name="connsiteX4" fmla="*/ 7806000 w 10753200"/>
              <a:gd name="connsiteY4" fmla="*/ 0 h 5382000"/>
              <a:gd name="connsiteX5" fmla="*/ 10753200 w 10753200"/>
              <a:gd name="connsiteY5" fmla="*/ 0 h 5382000"/>
              <a:gd name="connsiteX6" fmla="*/ 10753200 w 10753200"/>
              <a:gd name="connsiteY6" fmla="*/ 5382000 h 5382000"/>
              <a:gd name="connsiteX7" fmla="*/ 0 w 10753200"/>
              <a:gd name="connsiteY7" fmla="*/ 5382000 h 5382000"/>
              <a:gd name="connsiteX0" fmla="*/ 7806000 w 10753200"/>
              <a:gd name="connsiteY0" fmla="*/ 745624 h 5382000"/>
              <a:gd name="connsiteX1" fmla="*/ 7806000 w 10753200"/>
              <a:gd name="connsiteY1" fmla="*/ 0 h 5382000"/>
              <a:gd name="connsiteX2" fmla="*/ 10753200 w 10753200"/>
              <a:gd name="connsiteY2" fmla="*/ 0 h 5382000"/>
              <a:gd name="connsiteX3" fmla="*/ 10753200 w 10753200"/>
              <a:gd name="connsiteY3" fmla="*/ 5382000 h 5382000"/>
              <a:gd name="connsiteX4" fmla="*/ 0 w 10753200"/>
              <a:gd name="connsiteY4" fmla="*/ 5382000 h 5382000"/>
              <a:gd name="connsiteX5" fmla="*/ 0 w 10753200"/>
              <a:gd name="connsiteY5" fmla="*/ 0 h 5382000"/>
              <a:gd name="connsiteX6" fmla="*/ 2946000 w 10753200"/>
              <a:gd name="connsiteY6" fmla="*/ 0 h 5382000"/>
              <a:gd name="connsiteX7" fmla="*/ 2946000 w 10753200"/>
              <a:gd name="connsiteY7" fmla="*/ 745624 h 5382000"/>
              <a:gd name="connsiteX8" fmla="*/ 7897440 w 10753200"/>
              <a:gd name="connsiteY8" fmla="*/ 837064 h 5382000"/>
              <a:gd name="connsiteX0" fmla="*/ 7806000 w 10753200"/>
              <a:gd name="connsiteY0" fmla="*/ 745624 h 5382000"/>
              <a:gd name="connsiteX1" fmla="*/ 7806000 w 10753200"/>
              <a:gd name="connsiteY1" fmla="*/ 0 h 5382000"/>
              <a:gd name="connsiteX2" fmla="*/ 10753200 w 10753200"/>
              <a:gd name="connsiteY2" fmla="*/ 0 h 5382000"/>
              <a:gd name="connsiteX3" fmla="*/ 10753200 w 10753200"/>
              <a:gd name="connsiteY3" fmla="*/ 5382000 h 5382000"/>
              <a:gd name="connsiteX4" fmla="*/ 0 w 10753200"/>
              <a:gd name="connsiteY4" fmla="*/ 5382000 h 5382000"/>
              <a:gd name="connsiteX5" fmla="*/ 0 w 10753200"/>
              <a:gd name="connsiteY5" fmla="*/ 0 h 5382000"/>
              <a:gd name="connsiteX6" fmla="*/ 2946000 w 10753200"/>
              <a:gd name="connsiteY6" fmla="*/ 0 h 5382000"/>
              <a:gd name="connsiteX7" fmla="*/ 2946000 w 10753200"/>
              <a:gd name="connsiteY7" fmla="*/ 745624 h 5382000"/>
              <a:gd name="connsiteX0" fmla="*/ 7806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0 w 10753200"/>
              <a:gd name="connsiteY3" fmla="*/ 5382000 h 5382000"/>
              <a:gd name="connsiteX4" fmla="*/ 0 w 10753200"/>
              <a:gd name="connsiteY4" fmla="*/ 0 h 5382000"/>
              <a:gd name="connsiteX5" fmla="*/ 2946000 w 10753200"/>
              <a:gd name="connsiteY5" fmla="*/ 0 h 5382000"/>
              <a:gd name="connsiteX6" fmla="*/ 2946000 w 10753200"/>
              <a:gd name="connsiteY6" fmla="*/ 745624 h 5382000"/>
              <a:gd name="connsiteX0" fmla="*/ 7806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0 w 10753200"/>
              <a:gd name="connsiteY3" fmla="*/ 5382000 h 5382000"/>
              <a:gd name="connsiteX4" fmla="*/ 0 w 10753200"/>
              <a:gd name="connsiteY4" fmla="*/ 0 h 5382000"/>
              <a:gd name="connsiteX5" fmla="*/ 2946000 w 10753200"/>
              <a:gd name="connsiteY5" fmla="*/ 0 h 53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53200" h="538200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>
            <a:solidFill>
              <a:schemeClr val="bg1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261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FD2134-026D-43B4-9274-A46BD2EC114D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5357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8451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313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978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78463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1548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84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8" y="2700869"/>
            <a:ext cx="8463620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8" y="4527448"/>
            <a:ext cx="8463620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D36DC-C0A2-4F16-B576-BCBA8178C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D70C4-747E-453F-949D-27E38370B1B3}" type="datetimeFigureOut">
              <a:rPr lang="en-US"/>
              <a:pPr>
                <a:defRPr/>
              </a:pPr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F87D7A-70A4-40BB-A509-F8B045C39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141DD-72FB-4697-90BC-E76B77749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DC1CB-F72F-4F7E-9020-8B65BA1F6F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8301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7900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2368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2925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2786114-9098-435A-92ED-EB5C60A8594F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3677EC-F535-460C-B8F2-2DE379673467}"/>
              </a:ext>
            </a:extLst>
          </p:cNvPr>
          <p:cNvSpPr/>
          <p:nvPr/>
        </p:nvSpPr>
        <p:spPr>
          <a:xfrm>
            <a:off x="7538301" y="359999"/>
            <a:ext cx="4294899" cy="613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C0D9D9-BD9E-4496-B006-48F8564772EA}"/>
              </a:ext>
            </a:extLst>
          </p:cNvPr>
          <p:cNvSpPr/>
          <p:nvPr/>
        </p:nvSpPr>
        <p:spPr>
          <a:xfrm>
            <a:off x="7180411" y="711624"/>
            <a:ext cx="4294899" cy="538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B97580-930D-4D78-B1CF-B3362065422C}"/>
              </a:ext>
            </a:extLst>
          </p:cNvPr>
          <p:cNvSpPr/>
          <p:nvPr/>
        </p:nvSpPr>
        <p:spPr>
          <a:xfrm flipH="1">
            <a:off x="7538301" y="724153"/>
            <a:ext cx="357889" cy="357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7CCE60-6E08-4CDE-B013-9C636A46C8A2}"/>
              </a:ext>
            </a:extLst>
          </p:cNvPr>
          <p:cNvSpPr/>
          <p:nvPr/>
        </p:nvSpPr>
        <p:spPr>
          <a:xfrm flipH="1">
            <a:off x="7538301" y="5739959"/>
            <a:ext cx="357889" cy="3578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9B2250-3DBA-4931-BA35-E001AF48DACB}"/>
              </a:ext>
            </a:extLst>
          </p:cNvPr>
          <p:cNvSpPr/>
          <p:nvPr/>
        </p:nvSpPr>
        <p:spPr>
          <a:xfrm>
            <a:off x="6817676" y="4469671"/>
            <a:ext cx="720624" cy="2028329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C4AC3B-AEEF-47EF-9226-CF64AC78260D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7871790" y="2042319"/>
            <a:ext cx="3168000" cy="2387600"/>
          </a:xfrm>
        </p:spPr>
        <p:txBody>
          <a:bodyPr lIns="0" tIns="0" rIns="0" bIns="0" anchor="b">
            <a:normAutofit/>
          </a:bodyPr>
          <a:lstStyle>
            <a:lvl1pPr algn="ctr">
              <a:lnSpc>
                <a:spcPct val="8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6BF959-E47C-478B-BD16-0D4D033531B8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7871790" y="5166704"/>
            <a:ext cx="3168000" cy="76695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00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85E8A1-43CB-4B51-9B45-2010B5833B02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758FB8-19A9-47B1-8D16-FC78E7E2D1ED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180DC9F-82D9-470B-A264-73E211A439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0000" y="720000"/>
            <a:ext cx="6818300" cy="5382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en-US" dirty="0"/>
              <a:t>Insert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6426777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rrow 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5D493F5F-AC40-4F60-A0B1-577DF95C5348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611CC6-4034-4273-B7B4-094F017E5B09}"/>
              </a:ext>
            </a:extLst>
          </p:cNvPr>
          <p:cNvSpPr/>
          <p:nvPr userDrawn="1"/>
        </p:nvSpPr>
        <p:spPr>
          <a:xfrm flipH="1">
            <a:off x="11473200" y="6138000"/>
            <a:ext cx="360000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B54312-8F47-47A2-B516-8177B8670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6250" y="894521"/>
            <a:ext cx="2577549" cy="1858617"/>
          </a:xfrm>
        </p:spPr>
        <p:txBody>
          <a:bodyPr anchor="b">
            <a:normAutofit/>
          </a:bodyPr>
          <a:lstStyle>
            <a:lvl1pPr algn="ctr">
              <a:defRPr sz="3200" i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04CAD-77D6-446D-9A66-D58B8AE17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6252" y="3856383"/>
            <a:ext cx="2577548" cy="21070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B61B44-10FA-428B-8BF8-C394F5615C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23D0DA-91AB-4EBB-8EB2-6AA2C48D51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9751C31-CBB5-46BC-BEF2-9804C8527D67}"/>
              </a:ext>
            </a:extLst>
          </p:cNvPr>
          <p:cNvSpPr/>
          <p:nvPr userDrawn="1"/>
        </p:nvSpPr>
        <p:spPr>
          <a:xfrm>
            <a:off x="8584635" y="713698"/>
            <a:ext cx="2879560" cy="5418000"/>
          </a:xfrm>
          <a:custGeom>
            <a:avLst/>
            <a:gdLst>
              <a:gd name="connsiteX0" fmla="*/ 0 w 2879560"/>
              <a:gd name="connsiteY0" fmla="*/ 0 h 5418000"/>
              <a:gd name="connsiteX1" fmla="*/ 179215 w 2879560"/>
              <a:gd name="connsiteY1" fmla="*/ 0 h 5418000"/>
              <a:gd name="connsiteX2" fmla="*/ 179215 w 2879560"/>
              <a:gd name="connsiteY2" fmla="*/ 366302 h 5418000"/>
              <a:gd name="connsiteX3" fmla="*/ 2700346 w 2879560"/>
              <a:gd name="connsiteY3" fmla="*/ 366302 h 5418000"/>
              <a:gd name="connsiteX4" fmla="*/ 2700346 w 2879560"/>
              <a:gd name="connsiteY4" fmla="*/ 0 h 5418000"/>
              <a:gd name="connsiteX5" fmla="*/ 2879560 w 2879560"/>
              <a:gd name="connsiteY5" fmla="*/ 0 h 5418000"/>
              <a:gd name="connsiteX6" fmla="*/ 2879560 w 2879560"/>
              <a:gd name="connsiteY6" fmla="*/ 5418000 h 5418000"/>
              <a:gd name="connsiteX7" fmla="*/ 0 w 2879560"/>
              <a:gd name="connsiteY7" fmla="*/ 5418000 h 5418000"/>
              <a:gd name="connsiteX0" fmla="*/ 2700346 w 2879560"/>
              <a:gd name="connsiteY0" fmla="*/ 366302 h 5418000"/>
              <a:gd name="connsiteX1" fmla="*/ 2700346 w 2879560"/>
              <a:gd name="connsiteY1" fmla="*/ 0 h 5418000"/>
              <a:gd name="connsiteX2" fmla="*/ 2879560 w 2879560"/>
              <a:gd name="connsiteY2" fmla="*/ 0 h 5418000"/>
              <a:gd name="connsiteX3" fmla="*/ 2879560 w 2879560"/>
              <a:gd name="connsiteY3" fmla="*/ 5418000 h 5418000"/>
              <a:gd name="connsiteX4" fmla="*/ 0 w 2879560"/>
              <a:gd name="connsiteY4" fmla="*/ 5418000 h 5418000"/>
              <a:gd name="connsiteX5" fmla="*/ 0 w 2879560"/>
              <a:gd name="connsiteY5" fmla="*/ 0 h 5418000"/>
              <a:gd name="connsiteX6" fmla="*/ 179215 w 2879560"/>
              <a:gd name="connsiteY6" fmla="*/ 0 h 5418000"/>
              <a:gd name="connsiteX7" fmla="*/ 179215 w 2879560"/>
              <a:gd name="connsiteY7" fmla="*/ 366302 h 5418000"/>
              <a:gd name="connsiteX8" fmla="*/ 2791786 w 2879560"/>
              <a:gd name="connsiteY8" fmla="*/ 457742 h 5418000"/>
              <a:gd name="connsiteX0" fmla="*/ 2700346 w 2879560"/>
              <a:gd name="connsiteY0" fmla="*/ 366302 h 5418000"/>
              <a:gd name="connsiteX1" fmla="*/ 2700346 w 2879560"/>
              <a:gd name="connsiteY1" fmla="*/ 0 h 5418000"/>
              <a:gd name="connsiteX2" fmla="*/ 2879560 w 2879560"/>
              <a:gd name="connsiteY2" fmla="*/ 0 h 5418000"/>
              <a:gd name="connsiteX3" fmla="*/ 2879560 w 2879560"/>
              <a:gd name="connsiteY3" fmla="*/ 5418000 h 5418000"/>
              <a:gd name="connsiteX4" fmla="*/ 0 w 2879560"/>
              <a:gd name="connsiteY4" fmla="*/ 5418000 h 5418000"/>
              <a:gd name="connsiteX5" fmla="*/ 0 w 2879560"/>
              <a:gd name="connsiteY5" fmla="*/ 0 h 5418000"/>
              <a:gd name="connsiteX6" fmla="*/ 179215 w 2879560"/>
              <a:gd name="connsiteY6" fmla="*/ 0 h 5418000"/>
              <a:gd name="connsiteX7" fmla="*/ 179215 w 2879560"/>
              <a:gd name="connsiteY7" fmla="*/ 366302 h 5418000"/>
              <a:gd name="connsiteX0" fmla="*/ 2700346 w 2879560"/>
              <a:gd name="connsiteY0" fmla="*/ 0 h 5418000"/>
              <a:gd name="connsiteX1" fmla="*/ 2879560 w 2879560"/>
              <a:gd name="connsiteY1" fmla="*/ 0 h 5418000"/>
              <a:gd name="connsiteX2" fmla="*/ 2879560 w 2879560"/>
              <a:gd name="connsiteY2" fmla="*/ 5418000 h 5418000"/>
              <a:gd name="connsiteX3" fmla="*/ 0 w 2879560"/>
              <a:gd name="connsiteY3" fmla="*/ 5418000 h 5418000"/>
              <a:gd name="connsiteX4" fmla="*/ 0 w 2879560"/>
              <a:gd name="connsiteY4" fmla="*/ 0 h 5418000"/>
              <a:gd name="connsiteX5" fmla="*/ 179215 w 2879560"/>
              <a:gd name="connsiteY5" fmla="*/ 0 h 5418000"/>
              <a:gd name="connsiteX6" fmla="*/ 179215 w 2879560"/>
              <a:gd name="connsiteY6" fmla="*/ 366302 h 5418000"/>
              <a:gd name="connsiteX0" fmla="*/ 2700346 w 2879560"/>
              <a:gd name="connsiteY0" fmla="*/ 0 h 5418000"/>
              <a:gd name="connsiteX1" fmla="*/ 2879560 w 2879560"/>
              <a:gd name="connsiteY1" fmla="*/ 0 h 5418000"/>
              <a:gd name="connsiteX2" fmla="*/ 2879560 w 2879560"/>
              <a:gd name="connsiteY2" fmla="*/ 5418000 h 5418000"/>
              <a:gd name="connsiteX3" fmla="*/ 0 w 2879560"/>
              <a:gd name="connsiteY3" fmla="*/ 5418000 h 5418000"/>
              <a:gd name="connsiteX4" fmla="*/ 0 w 2879560"/>
              <a:gd name="connsiteY4" fmla="*/ 0 h 5418000"/>
              <a:gd name="connsiteX5" fmla="*/ 179215 w 2879560"/>
              <a:gd name="connsiteY5" fmla="*/ 0 h 541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9560" h="5418000">
                <a:moveTo>
                  <a:pt x="2700346" y="0"/>
                </a:moveTo>
                <a:lnTo>
                  <a:pt x="2879560" y="0"/>
                </a:lnTo>
                <a:lnTo>
                  <a:pt x="2879560" y="5418000"/>
                </a:lnTo>
                <a:lnTo>
                  <a:pt x="0" y="5418000"/>
                </a:lnTo>
                <a:lnTo>
                  <a:pt x="0" y="0"/>
                </a:lnTo>
                <a:lnTo>
                  <a:pt x="179215" y="0"/>
                </a:lnTo>
              </a:path>
            </a:pathLst>
          </a:custGeom>
          <a:noFill/>
          <a:ln>
            <a:solidFill>
              <a:schemeClr val="accent6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40DD56-3645-4CAC-A799-EB46A6AAC51E}"/>
              </a:ext>
            </a:extLst>
          </p:cNvPr>
          <p:cNvSpPr/>
          <p:nvPr userDrawn="1"/>
        </p:nvSpPr>
        <p:spPr>
          <a:xfrm>
            <a:off x="8918534" y="0"/>
            <a:ext cx="2211762" cy="108000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D7451B0-4AF9-40E1-AFCF-05D4F056CA6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0000" y="720000"/>
            <a:ext cx="7498800" cy="5382000"/>
          </a:xfrm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US" dirty="0"/>
              <a:t>Insert Your Picture Here</a:t>
            </a:r>
          </a:p>
        </p:txBody>
      </p:sp>
    </p:spTree>
    <p:extLst>
      <p:ext uri="{BB962C8B-B14F-4D97-AF65-F5344CB8AC3E}">
        <p14:creationId xmlns:p14="http://schemas.microsoft.com/office/powerpoint/2010/main" val="40144155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0D959E-3051-49C8-AC81-F2B64A84F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7873"/>
            <a:ext cx="5157787" cy="7672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9537F1-D747-4E81-81B9-B5716EA59D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944379-270F-4361-94CB-AD13F914E9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7873"/>
            <a:ext cx="5183188" cy="7672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0ECA14-4888-4C66-A15F-6B781D074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0623264-E0F5-4AB3-B974-14E2E3B66D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0C66A2F-89F8-40C6-8391-D53AEF0DF7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1072358-6CE0-4D6C-9CE9-35BFA6D1C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2631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1" y="2160589"/>
            <a:ext cx="411747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8939" y="2160590"/>
            <a:ext cx="411748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762F91F-8447-49AE-8BCE-9D08E5DFB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48805-798D-41FE-A1E0-C481E76E9532}" type="datetimeFigureOut">
              <a:rPr lang="en-US"/>
              <a:pPr>
                <a:defRPr/>
              </a:pPr>
              <a:t>6/6/2025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A9F3F8F-F4B9-463F-ADDE-E80BD525F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4C10649-1C89-489D-9CB2-EC6628B3B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30EDC-42CA-4577-B9CF-F43DC43ACE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432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609600"/>
            <a:ext cx="8463617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799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2799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5520" y="2160983"/>
            <a:ext cx="41208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5520" y="2737247"/>
            <a:ext cx="4120896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7503B73-0873-486C-BD64-0E3AF782E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A06B5-904D-4FA5-83F0-EFE78067B211}" type="datetimeFigureOut">
              <a:rPr lang="en-US"/>
              <a:pPr>
                <a:defRPr/>
              </a:pPr>
              <a:t>6/6/2025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FFF198B-3E08-4C48-B510-206D3C871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F9F8832-05B5-48AB-85E8-7930E832B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3C517-0EAA-45A7-B6C6-E163226796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7867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609600"/>
            <a:ext cx="846361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174260E-BCBD-4C49-8452-A29A4DA62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95410-8D38-465D-813D-891FEC359430}" type="datetimeFigureOut">
              <a:rPr lang="en-US"/>
              <a:pPr>
                <a:defRPr/>
              </a:pPr>
              <a:t>6/6/2025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9C9B810-72D2-4019-B468-469099B4A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859F9E8-6CA2-46DF-B4EE-F57D0AF9B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4B15D-56CF-4E9C-B3FA-B917602F53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868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8AC6DD8-F071-4CC6-A886-086646252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17C47-308E-4441-A604-9E39023B936D}" type="datetimeFigureOut">
              <a:rPr lang="en-US"/>
              <a:pPr>
                <a:defRPr/>
              </a:pPr>
              <a:t>6/6/2025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8151ACA-F6F3-4CE0-B677-EBD129177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135C7B5-DAE5-4A10-A023-6E1949DA0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CCA69-014F-49E5-A06D-EBE214015A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5368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1498604"/>
            <a:ext cx="3720243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6"/>
            <a:ext cx="451471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2777069"/>
            <a:ext cx="3720243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BCF9BA1-BF27-438E-BA47-E36DC806E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D50FB-B893-4080-B642-BE110B8ECB80}" type="datetimeFigureOut">
              <a:rPr lang="en-US"/>
              <a:pPr>
                <a:defRPr/>
              </a:pPr>
              <a:t>6/6/2025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3392185-8D4B-42AC-9750-385A713D2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97E4EC7-01A4-4C84-B9E8-C0DADBDC2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AA135-45ED-4467-9D3A-6BAAB102D7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5202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99" y="4800600"/>
            <a:ext cx="846361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799" y="609600"/>
            <a:ext cx="8463619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99" y="5367338"/>
            <a:ext cx="8463619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8C4E76D-F7DE-4B78-AA8D-D375B41BC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A0DC4-F271-4EFB-BB24-F382D1D81898}" type="datetimeFigureOut">
              <a:rPr lang="en-US"/>
              <a:pPr>
                <a:defRPr/>
              </a:pPr>
              <a:t>6/6/2025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7ED777-FAA0-459B-B709-8CD0C0F93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8B9EA0C-6BD1-4C32-BA3A-15F3B44EF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63EDD-426D-4D9A-93C5-9E9A971D81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3725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:a16="http://schemas.microsoft.com/office/drawing/2014/main" id="{6B6275B0-7301-43DB-A2FC-948B6F4BCB6A}"/>
              </a:ext>
            </a:extLst>
          </p:cNvPr>
          <p:cNvGrpSpPr>
            <a:grpSpLocks/>
          </p:cNvGrpSpPr>
          <p:nvPr/>
        </p:nvGrpSpPr>
        <p:grpSpPr bwMode="auto">
          <a:xfrm>
            <a:off x="-10584" y="-7938"/>
            <a:ext cx="12227984" cy="6873876"/>
            <a:chOff x="-8467" y="-8468"/>
            <a:chExt cx="9171317" cy="687493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7D06479-3DFE-44C7-829E-13433F8414F4}"/>
                </a:ext>
              </a:extLst>
            </p:cNvPr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38E618B-4806-4CCB-9034-6D78C4D4FB8D}"/>
                </a:ext>
              </a:extLst>
            </p:cNvPr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6406C07-D2E7-4324-A27A-4B3D8BF76C76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987BE20-3944-4434-8070-4478D3122F18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01EC6BB-8F0F-408D-9F37-E2106DAD370C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973EA9DD-738D-4009-B695-5F78045FA6E7}"/>
                </a:ext>
              </a:extLst>
            </p:cNvPr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0CAB1CE-0BC6-4C36-B9AC-A490374D6BEA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D14A2D8-B752-4457-ACBA-B911AA230688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74D329A-36CA-458B-A697-F50EBB16484F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FEAC889-DDC7-4DEC-9130-50151663081B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8D115100-0181-4D17-A2FA-BF7755971EF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12801" y="609600"/>
            <a:ext cx="8464551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A11ACF8E-F7EA-44BC-91D6-FD9E200FD7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12801" y="2160589"/>
            <a:ext cx="8464551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4DA2F2-0978-4E94-AC6C-0B43ED5CC6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07251" y="6042026"/>
            <a:ext cx="912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9DB8BC-6B32-4642-ADFC-73CF406C19E4}" type="datetimeFigureOut">
              <a:rPr lang="en-US"/>
              <a:pPr>
                <a:defRPr/>
              </a:pPr>
              <a:t>6/6/2025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F6AB4-73B1-4751-8FD1-91AEE84AC0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2800" y="6042026"/>
            <a:ext cx="61637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85F05-FF87-4B9D-8E2C-AE7EA08A42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3667" y="6042026"/>
            <a:ext cx="683684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4CE5F1D-5748-4979-AB58-9BB2C63764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62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A282B3E-4E3B-4D3F-AC29-B6E963F9C7A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57B5B5-26E8-4D0A-B928-58F11FB13B49}"/>
              </a:ext>
            </a:extLst>
          </p:cNvPr>
          <p:cNvSpPr/>
          <p:nvPr userDrawn="1"/>
        </p:nvSpPr>
        <p:spPr>
          <a:xfrm>
            <a:off x="360000" y="360000"/>
            <a:ext cx="11473200" cy="613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094D214-BBFF-4B7C-8639-D076F74BD0FE}"/>
              </a:ext>
            </a:extLst>
          </p:cNvPr>
          <p:cNvSpPr/>
          <p:nvPr userDrawn="1"/>
        </p:nvSpPr>
        <p:spPr>
          <a:xfrm>
            <a:off x="720000" y="720000"/>
            <a:ext cx="10753200" cy="5382000"/>
          </a:xfrm>
          <a:custGeom>
            <a:avLst/>
            <a:gdLst>
              <a:gd name="connsiteX0" fmla="*/ 0 w 10753200"/>
              <a:gd name="connsiteY0" fmla="*/ 0 h 5382000"/>
              <a:gd name="connsiteX1" fmla="*/ 2946000 w 10753200"/>
              <a:gd name="connsiteY1" fmla="*/ 0 h 5382000"/>
              <a:gd name="connsiteX2" fmla="*/ 2946000 w 10753200"/>
              <a:gd name="connsiteY2" fmla="*/ 745624 h 5382000"/>
              <a:gd name="connsiteX3" fmla="*/ 7806000 w 10753200"/>
              <a:gd name="connsiteY3" fmla="*/ 745624 h 5382000"/>
              <a:gd name="connsiteX4" fmla="*/ 7806000 w 10753200"/>
              <a:gd name="connsiteY4" fmla="*/ 0 h 5382000"/>
              <a:gd name="connsiteX5" fmla="*/ 10753200 w 10753200"/>
              <a:gd name="connsiteY5" fmla="*/ 0 h 5382000"/>
              <a:gd name="connsiteX6" fmla="*/ 10753200 w 10753200"/>
              <a:gd name="connsiteY6" fmla="*/ 5382000 h 5382000"/>
              <a:gd name="connsiteX7" fmla="*/ 0 w 10753200"/>
              <a:gd name="connsiteY7" fmla="*/ 5382000 h 5382000"/>
              <a:gd name="connsiteX0" fmla="*/ 7806000 w 10753200"/>
              <a:gd name="connsiteY0" fmla="*/ 745624 h 5382000"/>
              <a:gd name="connsiteX1" fmla="*/ 7806000 w 10753200"/>
              <a:gd name="connsiteY1" fmla="*/ 0 h 5382000"/>
              <a:gd name="connsiteX2" fmla="*/ 10753200 w 10753200"/>
              <a:gd name="connsiteY2" fmla="*/ 0 h 5382000"/>
              <a:gd name="connsiteX3" fmla="*/ 10753200 w 10753200"/>
              <a:gd name="connsiteY3" fmla="*/ 5382000 h 5382000"/>
              <a:gd name="connsiteX4" fmla="*/ 0 w 10753200"/>
              <a:gd name="connsiteY4" fmla="*/ 5382000 h 5382000"/>
              <a:gd name="connsiteX5" fmla="*/ 0 w 10753200"/>
              <a:gd name="connsiteY5" fmla="*/ 0 h 5382000"/>
              <a:gd name="connsiteX6" fmla="*/ 2946000 w 10753200"/>
              <a:gd name="connsiteY6" fmla="*/ 0 h 5382000"/>
              <a:gd name="connsiteX7" fmla="*/ 2946000 w 10753200"/>
              <a:gd name="connsiteY7" fmla="*/ 745624 h 5382000"/>
              <a:gd name="connsiteX8" fmla="*/ 7897440 w 10753200"/>
              <a:gd name="connsiteY8" fmla="*/ 837064 h 5382000"/>
              <a:gd name="connsiteX0" fmla="*/ 7806000 w 10753200"/>
              <a:gd name="connsiteY0" fmla="*/ 745624 h 5382000"/>
              <a:gd name="connsiteX1" fmla="*/ 7806000 w 10753200"/>
              <a:gd name="connsiteY1" fmla="*/ 0 h 5382000"/>
              <a:gd name="connsiteX2" fmla="*/ 10753200 w 10753200"/>
              <a:gd name="connsiteY2" fmla="*/ 0 h 5382000"/>
              <a:gd name="connsiteX3" fmla="*/ 10753200 w 10753200"/>
              <a:gd name="connsiteY3" fmla="*/ 5382000 h 5382000"/>
              <a:gd name="connsiteX4" fmla="*/ 0 w 10753200"/>
              <a:gd name="connsiteY4" fmla="*/ 5382000 h 5382000"/>
              <a:gd name="connsiteX5" fmla="*/ 0 w 10753200"/>
              <a:gd name="connsiteY5" fmla="*/ 0 h 5382000"/>
              <a:gd name="connsiteX6" fmla="*/ 2946000 w 10753200"/>
              <a:gd name="connsiteY6" fmla="*/ 0 h 5382000"/>
              <a:gd name="connsiteX7" fmla="*/ 2946000 w 10753200"/>
              <a:gd name="connsiteY7" fmla="*/ 745624 h 5382000"/>
              <a:gd name="connsiteX0" fmla="*/ 7806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0 w 10753200"/>
              <a:gd name="connsiteY3" fmla="*/ 5382000 h 5382000"/>
              <a:gd name="connsiteX4" fmla="*/ 0 w 10753200"/>
              <a:gd name="connsiteY4" fmla="*/ 0 h 5382000"/>
              <a:gd name="connsiteX5" fmla="*/ 2946000 w 10753200"/>
              <a:gd name="connsiteY5" fmla="*/ 0 h 5382000"/>
              <a:gd name="connsiteX6" fmla="*/ 2946000 w 10753200"/>
              <a:gd name="connsiteY6" fmla="*/ 745624 h 5382000"/>
              <a:gd name="connsiteX0" fmla="*/ 7806000 w 10753200"/>
              <a:gd name="connsiteY0" fmla="*/ 0 h 5382000"/>
              <a:gd name="connsiteX1" fmla="*/ 10753200 w 10753200"/>
              <a:gd name="connsiteY1" fmla="*/ 0 h 5382000"/>
              <a:gd name="connsiteX2" fmla="*/ 10753200 w 10753200"/>
              <a:gd name="connsiteY2" fmla="*/ 5382000 h 5382000"/>
              <a:gd name="connsiteX3" fmla="*/ 0 w 10753200"/>
              <a:gd name="connsiteY3" fmla="*/ 5382000 h 5382000"/>
              <a:gd name="connsiteX4" fmla="*/ 0 w 10753200"/>
              <a:gd name="connsiteY4" fmla="*/ 0 h 5382000"/>
              <a:gd name="connsiteX5" fmla="*/ 2946000 w 10753200"/>
              <a:gd name="connsiteY5" fmla="*/ 0 h 538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53200" h="5382000">
                <a:moveTo>
                  <a:pt x="7806000" y="0"/>
                </a:moveTo>
                <a:lnTo>
                  <a:pt x="10753200" y="0"/>
                </a:lnTo>
                <a:lnTo>
                  <a:pt x="10753200" y="5382000"/>
                </a:lnTo>
                <a:lnTo>
                  <a:pt x="0" y="5382000"/>
                </a:lnTo>
                <a:lnTo>
                  <a:pt x="0" y="0"/>
                </a:lnTo>
                <a:lnTo>
                  <a:pt x="2946000" y="0"/>
                </a:lnTo>
              </a:path>
            </a:pathLst>
          </a:custGeom>
          <a:noFill/>
          <a:ln>
            <a:solidFill>
              <a:schemeClr val="accent3"/>
            </a:solidFill>
            <a:headEnd type="diamond"/>
            <a:tailEnd type="diamon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272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662" r:id="rId18"/>
    <p:sldLayoutId id="2147483653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.png"/><Relationship Id="rId4" Type="http://schemas.openxmlformats.org/officeDocument/2006/relationships/hyperlink" Target="http://theconversation.com/we-tested-whether-mental-health-workers-were-prejudiced-against-personality-disorders-heres-what-we-found-46222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principalspov.blogspot.com/2014/12/the-three-questions.html" TargetMode="External"/><Relationship Id="rId5" Type="http://schemas.openxmlformats.org/officeDocument/2006/relationships/image" Target="../media/image10.jpeg"/><Relationship Id="rId4" Type="http://schemas.openxmlformats.org/officeDocument/2006/relationships/hyperlink" Target="mailto:amandac@apalacheecenter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16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4E1D3972-2DD0-4391-858D-59E2607DB48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215" t="12014" r="-1" b="7267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107" name="Isosceles Triangle 28">
            <a:extLst>
              <a:ext uri="{FF2B5EF4-FFF2-40B4-BE49-F238E27FC236}">
                <a16:creationId xmlns:a16="http://schemas.microsoft.com/office/drawing/2014/main" id="{7B1E8B16-F0E6-422E-A6A6-0422A7733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8" name="Parallelogram 30">
            <a:extLst>
              <a:ext uri="{FF2B5EF4-FFF2-40B4-BE49-F238E27FC236}">
                <a16:creationId xmlns:a16="http://schemas.microsoft.com/office/drawing/2014/main" id="{30CBBCD0-ED2A-4FC8-AB71-E3C2738F9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3800" y="0"/>
            <a:ext cx="7315200" cy="6858000"/>
          </a:xfrm>
          <a:prstGeom prst="parallelogram">
            <a:avLst>
              <a:gd name="adj" fmla="val 15925"/>
            </a:avLst>
          </a:prstGeom>
          <a:solidFill>
            <a:schemeClr val="bg1"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9" name="Straight Connector 32">
            <a:extLst>
              <a:ext uri="{FF2B5EF4-FFF2-40B4-BE49-F238E27FC236}">
                <a16:creationId xmlns:a16="http://schemas.microsoft.com/office/drawing/2014/main" id="{D7C7B311-D760-4C87-BE5E-921FFB4E8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34">
            <a:extLst>
              <a:ext uri="{FF2B5EF4-FFF2-40B4-BE49-F238E27FC236}">
                <a16:creationId xmlns:a16="http://schemas.microsoft.com/office/drawing/2014/main" id="{C1913202-1810-4FA2-987B-A7B98049C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Rectangle 23">
            <a:extLst>
              <a:ext uri="{FF2B5EF4-FFF2-40B4-BE49-F238E27FC236}">
                <a16:creationId xmlns:a16="http://schemas.microsoft.com/office/drawing/2014/main" id="{95EFBC61-02DC-4AEA-AA2D-A9EABA467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2" name="Rectangle 25">
            <a:extLst>
              <a:ext uri="{FF2B5EF4-FFF2-40B4-BE49-F238E27FC236}">
                <a16:creationId xmlns:a16="http://schemas.microsoft.com/office/drawing/2014/main" id="{5637DFC4-70BC-4CB4-85D2-651A7C6A5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3" name="Isosceles Triangle 40">
            <a:extLst>
              <a:ext uri="{FF2B5EF4-FFF2-40B4-BE49-F238E27FC236}">
                <a16:creationId xmlns:a16="http://schemas.microsoft.com/office/drawing/2014/main" id="{58F1E9F4-66ED-4E73-8C2E-51B11EA77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7D730A-05C3-4824-99A7-4911AE0DF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9082" y="1974180"/>
            <a:ext cx="4482553" cy="15029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400" dirty="0">
                <a:solidFill>
                  <a:schemeClr val="accent1"/>
                </a:solidFill>
              </a:rPr>
              <a:t>Forensic Residential Services at Apalachee Center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6AC3F12-360E-4CF2-98CE-B7BC1F2858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0325" y="3562061"/>
            <a:ext cx="4485725" cy="10968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Brief Overview Of Services</a:t>
            </a:r>
          </a:p>
        </p:txBody>
      </p:sp>
      <p:sp>
        <p:nvSpPr>
          <p:cNvPr id="114" name="Rectangle 27">
            <a:extLst>
              <a:ext uri="{FF2B5EF4-FFF2-40B4-BE49-F238E27FC236}">
                <a16:creationId xmlns:a16="http://schemas.microsoft.com/office/drawing/2014/main" id="{0795E7D3-D974-4307-92D4-E3ECEFDF3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5" name="Rectangle 28">
            <a:extLst>
              <a:ext uri="{FF2B5EF4-FFF2-40B4-BE49-F238E27FC236}">
                <a16:creationId xmlns:a16="http://schemas.microsoft.com/office/drawing/2014/main" id="{90443617-0A78-4C2C-9996-D143BCDB90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6" name="Rectangle 29">
            <a:extLst>
              <a:ext uri="{FF2B5EF4-FFF2-40B4-BE49-F238E27FC236}">
                <a16:creationId xmlns:a16="http://schemas.microsoft.com/office/drawing/2014/main" id="{ACFC544A-BD13-4C3C-8C9E-C35DEE8A4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7" name="Isosceles Triangle 48">
            <a:extLst>
              <a:ext uri="{FF2B5EF4-FFF2-40B4-BE49-F238E27FC236}">
                <a16:creationId xmlns:a16="http://schemas.microsoft.com/office/drawing/2014/main" id="{729A9DD4-BE93-4516-8B95-26B91B44B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E1C162B-0A73-4E6A-9927-193F907A96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2869113"/>
            <a:ext cx="5418626" cy="378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158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271B4-63BA-4078-9B2C-250F5A3F5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Overview</a:t>
            </a:r>
          </a:p>
        </p:txBody>
      </p:sp>
      <p:pic>
        <p:nvPicPr>
          <p:cNvPr id="7" name="Content Placeholder 3" descr="ACIYellow.PNG">
            <a:extLst>
              <a:ext uri="{FF2B5EF4-FFF2-40B4-BE49-F238E27FC236}">
                <a16:creationId xmlns:a16="http://schemas.microsoft.com/office/drawing/2014/main" id="{0F64E4C7-4558-4166-A836-31B6DE6C9D2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199" y="2318779"/>
            <a:ext cx="5750507" cy="2983076"/>
          </a:xfrm>
          <a:noFill/>
        </p:spPr>
      </p:pic>
      <p:graphicFrame>
        <p:nvGraphicFramePr>
          <p:cNvPr id="3" name="Content Placeholder 2" descr="SmartArt Placeholder - Block List">
            <a:extLst>
              <a:ext uri="{FF2B5EF4-FFF2-40B4-BE49-F238E27FC236}">
                <a16:creationId xmlns:a16="http://schemas.microsoft.com/office/drawing/2014/main" id="{B098FAB2-7AED-46E2-9AED-B30E23E92A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358846"/>
              </p:ext>
            </p:extLst>
          </p:nvPr>
        </p:nvGraphicFramePr>
        <p:xfrm>
          <a:off x="6172200" y="1318021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5329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 descr="http://staffingstream.wpengine.netdna-cdn.com/wp-content/uploads/2013/01/Nursing-2.jpg">
            <a:extLst>
              <a:ext uri="{FF2B5EF4-FFF2-40B4-BE49-F238E27FC236}">
                <a16:creationId xmlns:a16="http://schemas.microsoft.com/office/drawing/2014/main" id="{CCF8C779-A714-4BDD-9784-8AA96929F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6" r="2199"/>
          <a:stretch>
            <a:fillRect/>
          </a:stretch>
        </p:blipFill>
        <p:spPr bwMode="auto">
          <a:xfrm>
            <a:off x="1524000" y="0"/>
            <a:ext cx="876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FFCFC86-EF55-4C22-A5FE-4D5B987EC360}"/>
              </a:ext>
            </a:extLst>
          </p:cNvPr>
          <p:cNvSpPr/>
          <p:nvPr/>
        </p:nvSpPr>
        <p:spPr>
          <a:xfrm rot="16200000">
            <a:off x="6858000" y="3048000"/>
            <a:ext cx="6858000" cy="762000"/>
          </a:xfrm>
          <a:prstGeom prst="rect">
            <a:avLst/>
          </a:prstGeom>
          <a:solidFill>
            <a:srgbClr val="0B1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547BAF2-09B0-4700-8AB8-710A3E21B3CF}"/>
              </a:ext>
            </a:extLst>
          </p:cNvPr>
          <p:cNvSpPr/>
          <p:nvPr/>
        </p:nvSpPr>
        <p:spPr>
          <a:xfrm>
            <a:off x="5257800" y="228600"/>
            <a:ext cx="5105400" cy="6400800"/>
          </a:xfrm>
          <a:prstGeom prst="roundRect">
            <a:avLst/>
          </a:prstGeom>
          <a:solidFill>
            <a:srgbClr val="FFD13F">
              <a:alpha val="82000"/>
            </a:srgb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  <a:latin typeface="Trebuchet MS" panose="020B060302020202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5CE581-1753-4559-914D-779AFF84CA1E}"/>
              </a:ext>
            </a:extLst>
          </p:cNvPr>
          <p:cNvSpPr txBox="1"/>
          <p:nvPr/>
        </p:nvSpPr>
        <p:spPr>
          <a:xfrm>
            <a:off x="5715000" y="541338"/>
            <a:ext cx="4267200" cy="7540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300" b="1" dirty="0">
                <a:solidFill>
                  <a:prstClr val="white"/>
                </a:solidFill>
                <a:latin typeface="Trebuchet MS" panose="020B0603020202020204"/>
              </a:rPr>
              <a:t>What We Do</a:t>
            </a:r>
          </a:p>
        </p:txBody>
      </p:sp>
      <p:pic>
        <p:nvPicPr>
          <p:cNvPr id="14342" name="Picture 3" descr="ACIYellow.PNG">
            <a:extLst>
              <a:ext uri="{FF2B5EF4-FFF2-40B4-BE49-F238E27FC236}">
                <a16:creationId xmlns:a16="http://schemas.microsoft.com/office/drawing/2014/main" id="{28E6D886-0B8B-46B3-B5BD-9F2B5D0458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019800"/>
            <a:ext cx="132238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15">
            <a:extLst>
              <a:ext uri="{FF2B5EF4-FFF2-40B4-BE49-F238E27FC236}">
                <a16:creationId xmlns:a16="http://schemas.microsoft.com/office/drawing/2014/main" id="{BEE9935B-4132-4054-8359-74A14A145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1447801"/>
            <a:ext cx="44196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>
                <a:solidFill>
                  <a:srgbClr val="0B192B"/>
                </a:solidFill>
                <a:latin typeface="Arial" panose="020B0604020202020204" pitchFamily="34" charset="0"/>
              </a:rPr>
              <a:t>Apalachee Center provides a full range of treatment across the entire spectrum of behavioral health, from acute inpatient hospitalization to outpatient psychotherapy and medication management, for clients aged 6 and above and their families, accepting all forms of insurance and those without insurance or ability to pay</a:t>
            </a:r>
            <a:r>
              <a:rPr lang="en-US" altLang="en-US" sz="2400">
                <a:solidFill>
                  <a:srgbClr val="0B192B"/>
                </a:solidFill>
                <a:latin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F7F091A-3FFE-49DD-A14A-41D5A15F4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87" y="305418"/>
            <a:ext cx="8730229" cy="25056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4FD22D-1B13-F14A-9FE0-F2DF460B6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Forensic Residential Program Services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793BEAE-41C0-4190-ACC5-6AEC35B124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5D38881-5967-4BE2-A2C2-1C1E44ECE9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serve individuals with severe mental illness who have been adjudicated ITP or NGI under Florida Statute 916</a:t>
            </a:r>
          </a:p>
          <a:p>
            <a:r>
              <a:rPr lang="en-US" dirty="0"/>
              <a:t>To divert individuals from admission to state mental health treatment facilities</a:t>
            </a:r>
          </a:p>
          <a:p>
            <a:r>
              <a:rPr lang="en-US" dirty="0"/>
              <a:t>Provide a step-down into the community for individuals currently in state treatment facilities</a:t>
            </a: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6AAC276-05D9-43C3-9FE5-09ADA48D4D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Structure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587325B-C1F7-4F4F-B24D-C64568F1DB9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Consists of four facilities in Gadsden and Leon counties </a:t>
            </a:r>
          </a:p>
          <a:p>
            <a:r>
              <a:rPr lang="en-US" dirty="0"/>
              <a:t>Participants progress through the levels of the program as they meet treatment goals and expectations of behavior</a:t>
            </a:r>
          </a:p>
          <a:p>
            <a:r>
              <a:rPr lang="en-US" dirty="0"/>
              <a:t>Program design creates an individualized pathway to reintegration into the community </a:t>
            </a:r>
          </a:p>
        </p:txBody>
      </p:sp>
    </p:spTree>
    <p:extLst>
      <p:ext uri="{BB962C8B-B14F-4D97-AF65-F5344CB8AC3E}">
        <p14:creationId xmlns:p14="http://schemas.microsoft.com/office/powerpoint/2010/main" val="2251392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B883753-1C24-41BD-99CF-59B6DEF76A23}"/>
              </a:ext>
            </a:extLst>
          </p:cNvPr>
          <p:cNvSpPr/>
          <p:nvPr/>
        </p:nvSpPr>
        <p:spPr>
          <a:xfrm>
            <a:off x="1524000" y="0"/>
            <a:ext cx="9144000" cy="838200"/>
          </a:xfrm>
          <a:prstGeom prst="rect">
            <a:avLst/>
          </a:prstGeom>
          <a:solidFill>
            <a:srgbClr val="0B1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rebuchet MS" panose="020B0603020202020204"/>
            </a:endParaRPr>
          </a:p>
        </p:txBody>
      </p:sp>
      <p:pic>
        <p:nvPicPr>
          <p:cNvPr id="11267" name="Rounded Rectangle 4">
            <a:extLst>
              <a:ext uri="{FF2B5EF4-FFF2-40B4-BE49-F238E27FC236}">
                <a16:creationId xmlns:a16="http://schemas.microsoft.com/office/drawing/2014/main" id="{3F173CE2-1368-4BDE-A89F-A51F7426683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03200"/>
            <a:ext cx="87249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D646B1-DDA6-4135-AB93-5B505BA239F3}"/>
              </a:ext>
            </a:extLst>
          </p:cNvPr>
          <p:cNvSpPr txBox="1"/>
          <p:nvPr/>
        </p:nvSpPr>
        <p:spPr>
          <a:xfrm>
            <a:off x="1943100" y="457201"/>
            <a:ext cx="8305800" cy="64611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prstClr val="white"/>
                </a:solidFill>
                <a:latin typeface="Trebuchet MS" panose="020B0603020202020204"/>
              </a:rPr>
              <a:t>Forensic Residential Service Sites</a:t>
            </a:r>
          </a:p>
        </p:txBody>
      </p:sp>
      <p:sp>
        <p:nvSpPr>
          <p:cNvPr id="11269" name="Content Placeholder 48">
            <a:extLst>
              <a:ext uri="{FF2B5EF4-FFF2-40B4-BE49-F238E27FC236}">
                <a16:creationId xmlns:a16="http://schemas.microsoft.com/office/drawing/2014/main" id="{1F978B5F-EF0E-457F-9F0F-5BA4E2685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951038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sz="2400" b="1" dirty="0">
                <a:solidFill>
                  <a:srgbClr val="0B19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Gadsden County</a:t>
            </a:r>
          </a:p>
          <a:p>
            <a:pPr lvl="1" eaLnBrk="1" hangingPunct="1"/>
            <a:r>
              <a:rPr lang="en-US" altLang="en-US" sz="2200" b="1" dirty="0">
                <a:solidFill>
                  <a:srgbClr val="0B19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 Thomas</a:t>
            </a:r>
          </a:p>
          <a:p>
            <a:pPr lvl="1" eaLnBrk="1" hangingPunct="1"/>
            <a:r>
              <a:rPr lang="en-US" altLang="en-US" sz="2200" b="1" dirty="0">
                <a:solidFill>
                  <a:srgbClr val="0B19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Gadsden House</a:t>
            </a:r>
          </a:p>
          <a:p>
            <a:pPr marL="457200" lvl="1" indent="0" eaLnBrk="1" hangingPunct="1">
              <a:buNone/>
            </a:pPr>
            <a:endParaRPr lang="en-US" altLang="en-US" sz="2200" b="1" dirty="0">
              <a:solidFill>
                <a:srgbClr val="0B19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 b="1" dirty="0">
                <a:solidFill>
                  <a:srgbClr val="0B19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Leon County</a:t>
            </a:r>
          </a:p>
          <a:p>
            <a:pPr lvl="1" eaLnBrk="1" hangingPunct="1"/>
            <a:r>
              <a:rPr lang="en-US" altLang="en-US" sz="2200" b="1" dirty="0">
                <a:solidFill>
                  <a:srgbClr val="0B19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G</a:t>
            </a:r>
          </a:p>
          <a:p>
            <a:pPr lvl="1" eaLnBrk="1" hangingPunct="1"/>
            <a:r>
              <a:rPr lang="en-US" altLang="en-US" sz="2200" b="1" dirty="0">
                <a:solidFill>
                  <a:srgbClr val="0B19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K</a:t>
            </a:r>
          </a:p>
          <a:p>
            <a:pPr marL="0" indent="0" eaLnBrk="1" hangingPunct="1">
              <a:buNone/>
            </a:pPr>
            <a:r>
              <a:rPr lang="en-US" altLang="en-US" sz="2200" b="1" dirty="0">
                <a:solidFill>
                  <a:srgbClr val="0B19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6" name="Picture 2" descr="Leon County | Capital Area Community Action Agency">
            <a:extLst>
              <a:ext uri="{FF2B5EF4-FFF2-40B4-BE49-F238E27FC236}">
                <a16:creationId xmlns:a16="http://schemas.microsoft.com/office/drawing/2014/main" id="{6B2B73D0-D76D-413B-96F5-43F6B49B1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3429000"/>
            <a:ext cx="3333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adsden County | Capital Area Community Action Agency">
            <a:extLst>
              <a:ext uri="{FF2B5EF4-FFF2-40B4-BE49-F238E27FC236}">
                <a16:creationId xmlns:a16="http://schemas.microsoft.com/office/drawing/2014/main" id="{A72045B1-E413-45BD-94C4-F35704FF9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650" y="1479550"/>
            <a:ext cx="3333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9D63BD-C185-45B4-819F-B6A81C2F5B73}"/>
              </a:ext>
            </a:extLst>
          </p:cNvPr>
          <p:cNvSpPr/>
          <p:nvPr/>
        </p:nvSpPr>
        <p:spPr>
          <a:xfrm>
            <a:off x="1524000" y="0"/>
            <a:ext cx="9144000" cy="838200"/>
          </a:xfrm>
          <a:prstGeom prst="rect">
            <a:avLst/>
          </a:prstGeom>
          <a:solidFill>
            <a:srgbClr val="0B1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rebuchet MS" panose="020B0603020202020204"/>
            </a:endParaRPr>
          </a:p>
        </p:txBody>
      </p:sp>
      <p:pic>
        <p:nvPicPr>
          <p:cNvPr id="18435" name="Rounded Rectangle 4">
            <a:extLst>
              <a:ext uri="{FF2B5EF4-FFF2-40B4-BE49-F238E27FC236}">
                <a16:creationId xmlns:a16="http://schemas.microsoft.com/office/drawing/2014/main" id="{830029DC-A5A7-4AF6-8F09-903F438F2AF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03200"/>
            <a:ext cx="87249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37F039-B5FD-47A2-A7A6-591F01517246}"/>
              </a:ext>
            </a:extLst>
          </p:cNvPr>
          <p:cNvSpPr txBox="1"/>
          <p:nvPr/>
        </p:nvSpPr>
        <p:spPr>
          <a:xfrm>
            <a:off x="1943100" y="457200"/>
            <a:ext cx="8305800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prstClr val="white"/>
                </a:solidFill>
              </a:rPr>
              <a:t>Eligibility</a:t>
            </a:r>
          </a:p>
        </p:txBody>
      </p:sp>
      <p:sp>
        <p:nvSpPr>
          <p:cNvPr id="30725" name="Content Placeholder 48">
            <a:extLst>
              <a:ext uri="{FF2B5EF4-FFF2-40B4-BE49-F238E27FC236}">
                <a16:creationId xmlns:a16="http://schemas.microsoft.com/office/drawing/2014/main" id="{D6CCC284-9D7B-4E46-ABAA-12A9EBA1716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wrap="square"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dirty="0">
                <a:solidFill>
                  <a:srgbClr val="0B192B"/>
                </a:solidFill>
                <a:cs typeface="Arial" panose="020B0604020202020204" pitchFamily="34" charset="0"/>
              </a:rPr>
              <a:t>Conditionally Released on either an NGI or ITP status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dirty="0">
                <a:solidFill>
                  <a:srgbClr val="0B192B"/>
                </a:solidFill>
                <a:cs typeface="Arial" panose="020B0604020202020204" pitchFamily="34" charset="0"/>
              </a:rPr>
              <a:t>Diagnosed as having a severe mental illness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dirty="0">
                <a:solidFill>
                  <a:srgbClr val="0B192B"/>
                </a:solidFill>
                <a:cs typeface="Arial" panose="020B0604020202020204" pitchFamily="34" charset="0"/>
              </a:rPr>
              <a:t>Age 18 or older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dirty="0">
                <a:solidFill>
                  <a:srgbClr val="0B192B"/>
                </a:solidFill>
                <a:cs typeface="Arial" panose="020B0604020202020204" pitchFamily="34" charset="0"/>
              </a:rPr>
              <a:t>Ambulatory or capable of self transfer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dirty="0">
                <a:solidFill>
                  <a:srgbClr val="0B192B"/>
                </a:solidFill>
                <a:cs typeface="Arial" panose="020B0604020202020204" pitchFamily="34" charset="0"/>
              </a:rPr>
              <a:t>Able to be an active participant in treatment and services offered</a:t>
            </a:r>
            <a:endParaRPr lang="en-US" altLang="en-US" sz="2400" b="1" dirty="0">
              <a:solidFill>
                <a:srgbClr val="0B19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n-US" altLang="en-US" dirty="0">
                <a:solidFill>
                  <a:srgbClr val="0B192B"/>
                </a:solidFill>
                <a:cs typeface="Arial" panose="020B0604020202020204" pitchFamily="34" charset="0"/>
              </a:rPr>
              <a:t>Jail Diversions: Non-violent charges only</a:t>
            </a:r>
          </a:p>
          <a:p>
            <a:pPr lvl="2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altLang="en-US" sz="2200" dirty="0">
              <a:solidFill>
                <a:srgbClr val="0B192B"/>
              </a:solidFill>
              <a:latin typeface="Clarity Gothic SF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44440-D677-4771-B9EF-D4724E1E783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Free of major medical conditions that require ongoing nursing care</a:t>
            </a:r>
          </a:p>
          <a:p>
            <a:r>
              <a:rPr lang="en-US" dirty="0"/>
              <a:t>Has potential to self-administer medication, maintain personal hygiene, and participate in social interaction</a:t>
            </a:r>
          </a:p>
          <a:p>
            <a:r>
              <a:rPr lang="en-US" dirty="0"/>
              <a:t>Free of any chronic inappropriate behavior that disrupts program activities or is harmful to self/others</a:t>
            </a:r>
          </a:p>
          <a:p>
            <a:r>
              <a:rPr lang="en-US" dirty="0"/>
              <a:t>Free of any criminal charges involving a sexual offense </a:t>
            </a:r>
          </a:p>
        </p:txBody>
      </p:sp>
    </p:spTree>
    <p:extLst>
      <p:ext uri="{BB962C8B-B14F-4D97-AF65-F5344CB8AC3E}">
        <p14:creationId xmlns:p14="http://schemas.microsoft.com/office/powerpoint/2010/main" val="4128887900"/>
      </p:ext>
    </p:extLst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8DF4D7F6-81B5-452A-9CE6-76D81F91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C90E84-D7B6-4E09-87C5-6D691C3AA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2" y="609600"/>
            <a:ext cx="8596668" cy="812800"/>
          </a:xfrm>
        </p:spPr>
        <p:txBody>
          <a:bodyPr>
            <a:normAutofit fontScale="90000"/>
          </a:bodyPr>
          <a:lstStyle/>
          <a:p>
            <a:r>
              <a:rPr lang="en-US" dirty="0"/>
              <a:t>Referral, Screening and Admission Process</a:t>
            </a:r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4600514D-20FB-4559-97DC-D1DC39E6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266F638A-E405-4AC0-B984-72E5813B0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D1CBE93-B17D-4509-843C-82287C380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E6277B4-6A43-48AB-89B2-3442221619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7FE6A-95E8-4985-AE00-59470414C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0327" y="1422400"/>
            <a:ext cx="8470898" cy="4673600"/>
          </a:xfrm>
        </p:spPr>
        <p:txBody>
          <a:bodyPr>
            <a:normAutofit/>
          </a:bodyPr>
          <a:lstStyle/>
          <a:p>
            <a:r>
              <a:rPr lang="en-US" dirty="0"/>
              <a:t>Referrals are accepted from:</a:t>
            </a:r>
          </a:p>
          <a:p>
            <a:pPr lvl="1"/>
            <a:r>
              <a:rPr lang="en-US" dirty="0"/>
              <a:t>Judicial Circuit Courts </a:t>
            </a:r>
          </a:p>
          <a:p>
            <a:pPr lvl="1"/>
            <a:r>
              <a:rPr lang="en-US" dirty="0"/>
              <a:t>State Mental Health Treatment Facilities </a:t>
            </a:r>
          </a:p>
          <a:p>
            <a:r>
              <a:rPr lang="en-US" dirty="0"/>
              <a:t>Screenings:</a:t>
            </a:r>
          </a:p>
          <a:p>
            <a:pPr lvl="1"/>
            <a:r>
              <a:rPr lang="en-US" dirty="0"/>
              <a:t>A screening and disposition are given within 7 days of receiving a completed referral packet.</a:t>
            </a:r>
          </a:p>
          <a:p>
            <a:r>
              <a:rPr lang="en-US" dirty="0"/>
              <a:t>Admission:</a:t>
            </a:r>
          </a:p>
          <a:p>
            <a:pPr lvl="1"/>
            <a:r>
              <a:rPr lang="en-US" dirty="0"/>
              <a:t>Accepted referrals are admitted to our facility with 7 days of receiving an approved Conditional Release Order from the referring entity.</a:t>
            </a:r>
          </a:p>
          <a:p>
            <a:pPr lvl="1"/>
            <a:r>
              <a:rPr lang="en-US" dirty="0"/>
              <a:t>All clients are initially admitted onto our Pat Thomas unit</a:t>
            </a:r>
          </a:p>
        </p:txBody>
      </p:sp>
      <p:sp>
        <p:nvSpPr>
          <p:cNvPr id="18" name="Rectangle 27">
            <a:extLst>
              <a:ext uri="{FF2B5EF4-FFF2-40B4-BE49-F238E27FC236}">
                <a16:creationId xmlns:a16="http://schemas.microsoft.com/office/drawing/2014/main" id="{27B538D5-95DB-47ED-9CB4-34AE5BF7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847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9D63BD-C185-45B4-819F-B6A81C2F5B73}"/>
              </a:ext>
            </a:extLst>
          </p:cNvPr>
          <p:cNvSpPr/>
          <p:nvPr/>
        </p:nvSpPr>
        <p:spPr>
          <a:xfrm>
            <a:off x="1524000" y="0"/>
            <a:ext cx="9144000" cy="838200"/>
          </a:xfrm>
          <a:prstGeom prst="rect">
            <a:avLst/>
          </a:prstGeom>
          <a:solidFill>
            <a:srgbClr val="0B19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Trebuchet MS" panose="020B0603020202020204"/>
            </a:endParaRPr>
          </a:p>
        </p:txBody>
      </p:sp>
      <p:pic>
        <p:nvPicPr>
          <p:cNvPr id="18435" name="Rounded Rectangle 4">
            <a:extLst>
              <a:ext uri="{FF2B5EF4-FFF2-40B4-BE49-F238E27FC236}">
                <a16:creationId xmlns:a16="http://schemas.microsoft.com/office/drawing/2014/main" id="{830029DC-A5A7-4AF6-8F09-903F438F2AF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03200"/>
            <a:ext cx="87249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37F039-B5FD-47A2-A7A6-591F01517246}"/>
              </a:ext>
            </a:extLst>
          </p:cNvPr>
          <p:cNvSpPr txBox="1"/>
          <p:nvPr/>
        </p:nvSpPr>
        <p:spPr>
          <a:xfrm>
            <a:off x="1943100" y="457200"/>
            <a:ext cx="8305800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prstClr val="white"/>
                </a:solidFill>
              </a:rPr>
              <a:t>Services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B1517B2-AFA9-41DA-840B-C586E03F5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1" y="1948153"/>
            <a:ext cx="8464551" cy="3881437"/>
          </a:xfrm>
        </p:spPr>
        <p:txBody>
          <a:bodyPr/>
          <a:lstStyle/>
          <a:p>
            <a:r>
              <a:rPr lang="en-US" dirty="0"/>
              <a:t>24/7 On-site nursing staff</a:t>
            </a:r>
          </a:p>
          <a:p>
            <a:r>
              <a:rPr lang="en-US" dirty="0"/>
              <a:t>Case Management</a:t>
            </a:r>
          </a:p>
          <a:p>
            <a:r>
              <a:rPr lang="en-US" dirty="0"/>
              <a:t>Court and Circuit Liaison Reporting</a:t>
            </a:r>
          </a:p>
          <a:p>
            <a:r>
              <a:rPr lang="en-US" dirty="0"/>
              <a:t>Competency Restoration Training </a:t>
            </a:r>
          </a:p>
          <a:p>
            <a:r>
              <a:rPr lang="en-US" dirty="0"/>
              <a:t>Group &amp; Individual Psychosocial Rehabilitation</a:t>
            </a:r>
          </a:p>
          <a:p>
            <a:r>
              <a:rPr lang="en-US" dirty="0"/>
              <a:t>Group &amp; Individual Therapy</a:t>
            </a:r>
          </a:p>
          <a:p>
            <a:r>
              <a:rPr lang="en-US" dirty="0"/>
              <a:t>Music &amp; Art Therapy</a:t>
            </a:r>
          </a:p>
          <a:p>
            <a:r>
              <a:rPr lang="en-US" dirty="0"/>
              <a:t>Medication Management</a:t>
            </a:r>
          </a:p>
          <a:p>
            <a:r>
              <a:rPr lang="en-US" dirty="0"/>
              <a:t>Meal Planning by a licensed Dietician</a:t>
            </a:r>
          </a:p>
          <a:p>
            <a:r>
              <a:rPr lang="en-US" dirty="0"/>
              <a:t>Coordination of Benefits</a:t>
            </a:r>
          </a:p>
          <a:p>
            <a:r>
              <a:rPr lang="en-US" dirty="0"/>
              <a:t>Aftercare Planning </a:t>
            </a:r>
          </a:p>
        </p:txBody>
      </p:sp>
    </p:spTree>
    <p:extLst>
      <p:ext uri="{BB962C8B-B14F-4D97-AF65-F5344CB8AC3E}">
        <p14:creationId xmlns:p14="http://schemas.microsoft.com/office/powerpoint/2010/main" val="2940655392"/>
      </p:ext>
    </p:extLst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E4951899-B99C-47AB-9C7C-16264D7A1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94D217E-92A1-48B2-B6BF-8B6A35AF9D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9582FD9-95AB-4339-8A07-BAD420BE1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23">
              <a:extLst>
                <a:ext uri="{FF2B5EF4-FFF2-40B4-BE49-F238E27FC236}">
                  <a16:creationId xmlns:a16="http://schemas.microsoft.com/office/drawing/2014/main" id="{6778DC79-DE09-4F89-81B1-275C542D7F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Rectangle 25">
              <a:extLst>
                <a:ext uri="{FF2B5EF4-FFF2-40B4-BE49-F238E27FC236}">
                  <a16:creationId xmlns:a16="http://schemas.microsoft.com/office/drawing/2014/main" id="{EAEC370A-1F34-4D8E-B065-81F6F568AA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A816EDF3-D9EE-488C-AFDC-022381513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Rectangle 27">
              <a:extLst>
                <a:ext uri="{FF2B5EF4-FFF2-40B4-BE49-F238E27FC236}">
                  <a16:creationId xmlns:a16="http://schemas.microsoft.com/office/drawing/2014/main" id="{E8330BD4-97D9-4D24-815A-0E557B04F9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Rectangle 28">
              <a:extLst>
                <a:ext uri="{FF2B5EF4-FFF2-40B4-BE49-F238E27FC236}">
                  <a16:creationId xmlns:a16="http://schemas.microsoft.com/office/drawing/2014/main" id="{EA8EDE67-BAC0-478C-99D9-BBC5AD5320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Rectangle 29">
              <a:extLst>
                <a:ext uri="{FF2B5EF4-FFF2-40B4-BE49-F238E27FC236}">
                  <a16:creationId xmlns:a16="http://schemas.microsoft.com/office/drawing/2014/main" id="{33DFB3F3-2523-4F1F-BC2B-B97C172F2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5E5660E4-7443-4FCC-AD43-9D1AE972B5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Isosceles Triangle 46">
              <a:extLst>
                <a:ext uri="{FF2B5EF4-FFF2-40B4-BE49-F238E27FC236}">
                  <a16:creationId xmlns:a16="http://schemas.microsoft.com/office/drawing/2014/main" id="{4EDF9C36-B365-4426-85B9-82E0DE187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4A5A35EE-7AE1-4E24-8916-B0122B974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3BC879B-A529-47C3-A6A5-914D67AAAA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CE937C4-AD3B-4C21-A5D1-4010EAA70C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986751B-E456-450E-8103-86D186F55F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23">
              <a:extLst>
                <a:ext uri="{FF2B5EF4-FFF2-40B4-BE49-F238E27FC236}">
                  <a16:creationId xmlns:a16="http://schemas.microsoft.com/office/drawing/2014/main" id="{7A7080CB-F07A-45DB-98B4-1BCEEFC2D8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Rectangle 25">
              <a:extLst>
                <a:ext uri="{FF2B5EF4-FFF2-40B4-BE49-F238E27FC236}">
                  <a16:creationId xmlns:a16="http://schemas.microsoft.com/office/drawing/2014/main" id="{43DABF26-4789-46EF-843D-D8974E51B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Isosceles Triangle 55">
              <a:extLst>
                <a:ext uri="{FF2B5EF4-FFF2-40B4-BE49-F238E27FC236}">
                  <a16:creationId xmlns:a16="http://schemas.microsoft.com/office/drawing/2014/main" id="{CF33A112-C756-43C1-8DA7-13D97888B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Rectangle 27">
              <a:extLst>
                <a:ext uri="{FF2B5EF4-FFF2-40B4-BE49-F238E27FC236}">
                  <a16:creationId xmlns:a16="http://schemas.microsoft.com/office/drawing/2014/main" id="{FDCCB7E1-C0C5-4607-ADB9-05E385551A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Rectangle 28">
              <a:extLst>
                <a:ext uri="{FF2B5EF4-FFF2-40B4-BE49-F238E27FC236}">
                  <a16:creationId xmlns:a16="http://schemas.microsoft.com/office/drawing/2014/main" id="{71C3B597-3C1A-490D-B48E-19BF2BD8DB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Rectangle 29">
              <a:extLst>
                <a:ext uri="{FF2B5EF4-FFF2-40B4-BE49-F238E27FC236}">
                  <a16:creationId xmlns:a16="http://schemas.microsoft.com/office/drawing/2014/main" id="{DA3635CF-FEC9-43B7-A12B-1A736C7C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0" name="Isosceles Triangle 59">
              <a:extLst>
                <a:ext uri="{FF2B5EF4-FFF2-40B4-BE49-F238E27FC236}">
                  <a16:creationId xmlns:a16="http://schemas.microsoft.com/office/drawing/2014/main" id="{CEDF3AA6-619F-44C9-A06F-9C38A9119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79D458F0-4F1F-4713-88F7-B65AFE8EB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50" name="Rounded Rectangle 4">
            <a:extLst>
              <a:ext uri="{FF2B5EF4-FFF2-40B4-BE49-F238E27FC236}">
                <a16:creationId xmlns:a16="http://schemas.microsoft.com/office/drawing/2014/main" id="{EF919529-B33C-434B-8948-4DA9908E9473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76" y="419102"/>
            <a:ext cx="87249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626C85-B2CB-40E2-9EF5-0C273D79F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53C383-8C23-44E1-850B-9160C83D9C5B}"/>
              </a:ext>
            </a:extLst>
          </p:cNvPr>
          <p:cNvSpPr txBox="1"/>
          <p:nvPr/>
        </p:nvSpPr>
        <p:spPr>
          <a:xfrm>
            <a:off x="639218" y="2190921"/>
            <a:ext cx="83867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Questions and </a:t>
            </a:r>
          </a:p>
          <a:p>
            <a:r>
              <a:rPr lang="en-US" sz="5400" dirty="0"/>
              <a:t>comments</a:t>
            </a:r>
            <a:r>
              <a:rPr lang="en-US" sz="4400" dirty="0"/>
              <a:t>?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8C3E7-A037-4739-9D5A-432B745AC632}"/>
              </a:ext>
            </a:extLst>
          </p:cNvPr>
          <p:cNvSpPr txBox="1"/>
          <p:nvPr/>
        </p:nvSpPr>
        <p:spPr>
          <a:xfrm>
            <a:off x="865580" y="4578660"/>
            <a:ext cx="7419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Contact information:</a:t>
            </a:r>
          </a:p>
          <a:p>
            <a:r>
              <a:rPr lang="en-US" dirty="0"/>
              <a:t>Amanda Chandler, Director of Residential &amp; Forensic Services</a:t>
            </a:r>
          </a:p>
          <a:p>
            <a:r>
              <a:rPr lang="en-US" dirty="0"/>
              <a:t>	</a:t>
            </a:r>
            <a:r>
              <a:rPr lang="en-US" dirty="0">
                <a:hlinkClick r:id="rId4"/>
              </a:rPr>
              <a:t>amandac@apalacheecenter.org</a:t>
            </a:r>
            <a:r>
              <a:rPr lang="en-US" dirty="0"/>
              <a:t>	</a:t>
            </a:r>
          </a:p>
        </p:txBody>
      </p:sp>
      <p:pic>
        <p:nvPicPr>
          <p:cNvPr id="7" name="Picture 6" descr="Text, icon&#10;&#10;Description automatically generated">
            <a:extLst>
              <a:ext uri="{FF2B5EF4-FFF2-40B4-BE49-F238E27FC236}">
                <a16:creationId xmlns:a16="http://schemas.microsoft.com/office/drawing/2014/main" id="{22ACC8A5-1378-40D8-8A15-7838F6A553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1234680">
            <a:off x="6952006" y="2824164"/>
            <a:ext cx="285750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22093"/>
      </p:ext>
    </p:extLst>
  </p:cSld>
  <p:clrMapOvr>
    <a:masterClrMapping/>
  </p:clrMapOvr>
</p:sld>
</file>

<file path=ppt/theme/theme1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53992B4647624B8B767FFD9792A5DC" ma:contentTypeVersion="12" ma:contentTypeDescription="Create a new document." ma:contentTypeScope="" ma:versionID="0c89e9216a61414ce223e6add53d9590">
  <xsd:schema xmlns:xsd="http://www.w3.org/2001/XMLSchema" xmlns:xs="http://www.w3.org/2001/XMLSchema" xmlns:p="http://schemas.microsoft.com/office/2006/metadata/properties" xmlns:ns3="0fd0e450-a6b8-4dcd-acd6-80fd9e0f785a" xmlns:ns4="fe015f0c-6393-4bf9-bdad-b2607f113b00" targetNamespace="http://schemas.microsoft.com/office/2006/metadata/properties" ma:root="true" ma:fieldsID="0251fb13094a331d2f4c9140a3c5a282" ns3:_="" ns4:_="">
    <xsd:import namespace="0fd0e450-a6b8-4dcd-acd6-80fd9e0f785a"/>
    <xsd:import namespace="fe015f0c-6393-4bf9-bdad-b2607f113b0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d0e450-a6b8-4dcd-acd6-80fd9e0f78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015f0c-6393-4bf9-bdad-b2607f113b0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0fd0e450-a6b8-4dcd-acd6-80fd9e0f785a" xsi:nil="true"/>
  </documentManagement>
</p:properties>
</file>

<file path=customXml/itemProps1.xml><?xml version="1.0" encoding="utf-8"?>
<ds:datastoreItem xmlns:ds="http://schemas.openxmlformats.org/officeDocument/2006/customXml" ds:itemID="{2CEECCB6-C449-4FD1-95EF-858EE2B92A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d0e450-a6b8-4dcd-acd6-80fd9e0f785a"/>
    <ds:schemaRef ds:uri="fe015f0c-6393-4bf9-bdad-b2607f113b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7FF9F3B-DE24-4577-9CF6-31E167D48E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94B7CA-1290-47DA-A8FD-EC74EF42B4FE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http://schemas.microsoft.com/office/infopath/2007/PartnerControls"/>
    <ds:schemaRef ds:uri="0fd0e450-a6b8-4dcd-acd6-80fd9e0f785a"/>
    <ds:schemaRef ds:uri="http://schemas.openxmlformats.org/package/2006/metadata/core-properties"/>
    <ds:schemaRef ds:uri="fe015f0c-6393-4bf9-bdad-b2607f113b00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416</Words>
  <Application>Microsoft Office PowerPoint</Application>
  <PresentationFormat>Widescreen</PresentationFormat>
  <Paragraphs>69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Clarity Gothic SF</vt:lpstr>
      <vt:lpstr>Trebuchet MS</vt:lpstr>
      <vt:lpstr>Wingdings 3</vt:lpstr>
      <vt:lpstr>1_Facet</vt:lpstr>
      <vt:lpstr>Facet</vt:lpstr>
      <vt:lpstr>Forensic Residential Services at Apalachee Center</vt:lpstr>
      <vt:lpstr>Overview</vt:lpstr>
      <vt:lpstr>PowerPoint Presentation</vt:lpstr>
      <vt:lpstr>Forensic Residential Program Services</vt:lpstr>
      <vt:lpstr>PowerPoint Presentation</vt:lpstr>
      <vt:lpstr>PowerPoint Presentation</vt:lpstr>
      <vt:lpstr>Referral, Screening and Admission Process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Commission on Mental Health and Substance Abuse - Forensic Residential Services at Apalachee Center (August 24-25 2022)</dc:title>
  <dc:creator>Amanda Chandler</dc:creator>
  <cp:lastModifiedBy>VanDyke, Misty N</cp:lastModifiedBy>
  <cp:revision>28</cp:revision>
  <dcterms:created xsi:type="dcterms:W3CDTF">2020-11-24T22:43:57Z</dcterms:created>
  <dcterms:modified xsi:type="dcterms:W3CDTF">2025-06-06T12:54:38Z</dcterms:modified>
</cp:coreProperties>
</file>